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29" r:id="rId2"/>
    <p:sldId id="424" r:id="rId3"/>
    <p:sldId id="425" r:id="rId4"/>
    <p:sldId id="430" r:id="rId5"/>
    <p:sldId id="426" r:id="rId6"/>
    <p:sldId id="427"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90" d="100"/>
          <a:sy n="90"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bilan 2022 par action</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Feuil1!$D$6:$G$6</c:f>
              <c:strCache>
                <c:ptCount val="4"/>
                <c:pt idx="0">
                  <c:v>2</c:v>
                </c:pt>
                <c:pt idx="1">
                  <c:v>9</c:v>
                </c:pt>
                <c:pt idx="2">
                  <c:v>11</c:v>
                </c:pt>
                <c:pt idx="3">
                  <c:v>3</c:v>
                </c:pt>
              </c:strCache>
            </c:strRef>
          </c:tx>
          <c:explosion val="25"/>
          <c:dLbls>
            <c:dLbl>
              <c:idx val="0"/>
              <c:layout>
                <c:manualLayout>
                  <c:x val="0.15776377952755885"/>
                  <c:y val="3.290208515602214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233F-4388-80D4-A26CCD7CFB8C}"/>
                </c:ext>
              </c:extLst>
            </c:dLbl>
            <c:dLbl>
              <c:idx val="1"/>
              <c:layout>
                <c:manualLayout>
                  <c:x val="-6.9034776902887132E-2"/>
                  <c:y val="0.29675634295713038"/>
                </c:manualLayout>
              </c:layout>
              <c:tx>
                <c:rich>
                  <a:bodyPr/>
                  <a:lstStyle/>
                  <a:p>
                    <a:r>
                      <a:rPr lang="en-US" sz="1200" baseline="0">
                        <a:latin typeface="Arial" pitchFamily="34" charset="0"/>
                      </a:rPr>
                      <a:t>rénovation
40%</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233F-4388-80D4-A26CCD7CFB8C}"/>
                </c:ext>
              </c:extLst>
            </c:dLbl>
            <c:dLbl>
              <c:idx val="2"/>
              <c:layout>
                <c:manualLayout>
                  <c:x val="4.1743000874890641E-2"/>
                  <c:y val="0.1293361767279090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33F-4388-80D4-A26CCD7CFB8C}"/>
                </c:ext>
              </c:extLst>
            </c:dLbl>
            <c:dLbl>
              <c:idx val="3"/>
              <c:layout>
                <c:manualLayout>
                  <c:x val="-0.17118700787401575"/>
                  <c:y val="4.939012831729364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33F-4388-80D4-A26CCD7CFB8C}"/>
                </c:ext>
              </c:extLst>
            </c:dLbl>
            <c:spPr>
              <a:noFill/>
              <a:ln>
                <a:noFill/>
              </a:ln>
              <a:effectLst/>
            </c:spPr>
            <c:txPr>
              <a:bodyPr/>
              <a:lstStyle/>
              <a:p>
                <a:pPr>
                  <a:defRPr sz="1200" baseline="0">
                    <a:latin typeface="Arial" pitchFamily="34" charset="0"/>
                  </a:defRPr>
                </a:pPr>
                <a:endParaRPr lang="fr-FR"/>
              </a:p>
            </c:txPr>
            <c:showLegendKey val="0"/>
            <c:showVal val="0"/>
            <c:showCatName val="1"/>
            <c:showSerName val="0"/>
            <c:showPercent val="1"/>
            <c:showBubbleSize val="0"/>
            <c:showLeaderLines val="1"/>
            <c:extLst>
              <c:ext xmlns:c15="http://schemas.microsoft.com/office/drawing/2012/chart" uri="{CE6537A1-D6FC-4f65-9D91-7224C49458BB}"/>
            </c:extLst>
          </c:dLbls>
          <c:cat>
            <c:strRef>
              <c:f>Feuil1!$D$5:$G$5</c:f>
              <c:strCache>
                <c:ptCount val="4"/>
                <c:pt idx="0">
                  <c:v>création</c:v>
                </c:pt>
                <c:pt idx="1">
                  <c:v>rénovation</c:v>
                </c:pt>
                <c:pt idx="2">
                  <c:v>classement</c:v>
                </c:pt>
                <c:pt idx="3">
                  <c:v>travaux</c:v>
                </c:pt>
              </c:strCache>
            </c:strRef>
          </c:cat>
          <c:val>
            <c:numRef>
              <c:f>Feuil1!$D$6:$G$6</c:f>
              <c:numCache>
                <c:formatCode>General</c:formatCode>
                <c:ptCount val="4"/>
                <c:pt idx="0">
                  <c:v>2</c:v>
                </c:pt>
                <c:pt idx="1">
                  <c:v>9</c:v>
                </c:pt>
                <c:pt idx="2">
                  <c:v>11</c:v>
                </c:pt>
                <c:pt idx="3">
                  <c:v>3</c:v>
                </c:pt>
              </c:numCache>
            </c:numRef>
          </c:val>
          <c:extLst>
            <c:ext xmlns:c16="http://schemas.microsoft.com/office/drawing/2014/chart" uri="{C3380CC4-5D6E-409C-BE32-E72D297353CC}">
              <c16:uniqueId val="{00000004-233F-4388-80D4-A26CCD7CFB8C}"/>
            </c:ext>
          </c:extLst>
        </c:ser>
        <c:dLbls>
          <c:showLegendKey val="0"/>
          <c:showVal val="0"/>
          <c:showCatName val="1"/>
          <c:showSerName val="0"/>
          <c:showPercent val="1"/>
          <c:showBubbleSize val="0"/>
          <c:showLeaderLines val="1"/>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a:t>bilan 2022 par classement</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fr-FR"/>
        </a:p>
      </c:txPr>
    </c:title>
    <c:autoTitleDeleted val="0"/>
    <c:view3D>
      <c:rotX val="40"/>
      <c:rotY val="0"/>
      <c:depthPercent val="100"/>
      <c:rAngAx val="0"/>
    </c:view3D>
    <c:floor>
      <c:thickness val="0"/>
      <c:spPr>
        <a:noFill/>
        <a:ln w="9525" cap="flat"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555555555555558E-2"/>
          <c:y val="0.19432888597258677"/>
          <c:w val="0.78861242344706917"/>
          <c:h val="0.71770815106445041"/>
        </c:manualLayout>
      </c:layout>
      <c:pie3DChart>
        <c:varyColors val="1"/>
        <c:ser>
          <c:idx val="0"/>
          <c:order val="0"/>
          <c:tx>
            <c:v>bilan 2021 par classement</c:v>
          </c:tx>
          <c:explosion val="25"/>
          <c:dPt>
            <c:idx val="0"/>
            <c:bubble3D val="0"/>
            <c:spPr>
              <a:solidFill>
                <a:schemeClr val="accent1"/>
              </a:solidFill>
              <a:ln>
                <a:noFill/>
              </a:ln>
              <a:effectLst/>
              <a:sp3d/>
            </c:spPr>
            <c:extLst>
              <c:ext xmlns:c16="http://schemas.microsoft.com/office/drawing/2014/chart" uri="{C3380CC4-5D6E-409C-BE32-E72D297353CC}">
                <c16:uniqueId val="{00000001-37C1-45DF-89AB-8ADE17FCAEA8}"/>
              </c:ext>
            </c:extLst>
          </c:dPt>
          <c:dPt>
            <c:idx val="1"/>
            <c:bubble3D val="0"/>
            <c:spPr>
              <a:solidFill>
                <a:schemeClr val="accent3"/>
              </a:solidFill>
              <a:ln>
                <a:noFill/>
              </a:ln>
              <a:effectLst/>
              <a:sp3d/>
            </c:spPr>
            <c:extLst>
              <c:ext xmlns:c16="http://schemas.microsoft.com/office/drawing/2014/chart" uri="{C3380CC4-5D6E-409C-BE32-E72D297353CC}">
                <c16:uniqueId val="{00000003-37C1-45DF-89AB-8ADE17FCAEA8}"/>
              </c:ext>
            </c:extLst>
          </c:dPt>
          <c:dPt>
            <c:idx val="2"/>
            <c:bubble3D val="0"/>
            <c:spPr>
              <a:solidFill>
                <a:schemeClr val="accent5"/>
              </a:solidFill>
              <a:ln>
                <a:noFill/>
              </a:ln>
              <a:effectLst/>
              <a:sp3d/>
            </c:spPr>
            <c:extLst>
              <c:ext xmlns:c16="http://schemas.microsoft.com/office/drawing/2014/chart" uri="{C3380CC4-5D6E-409C-BE32-E72D297353CC}">
                <c16:uniqueId val="{00000005-37C1-45DF-89AB-8ADE17FCAEA8}"/>
              </c:ext>
            </c:extLst>
          </c:dPt>
          <c:dPt>
            <c:idx val="3"/>
            <c:bubble3D val="0"/>
            <c:spPr>
              <a:solidFill>
                <a:schemeClr val="accent1">
                  <a:lumMod val="60000"/>
                </a:schemeClr>
              </a:solidFill>
              <a:ln>
                <a:noFill/>
              </a:ln>
              <a:effectLst/>
              <a:sp3d/>
            </c:spPr>
            <c:extLst>
              <c:ext xmlns:c16="http://schemas.microsoft.com/office/drawing/2014/chart" uri="{C3380CC4-5D6E-409C-BE32-E72D297353CC}">
                <c16:uniqueId val="{00000007-37C1-45DF-89AB-8ADE17FCAEA8}"/>
              </c:ext>
            </c:extLst>
          </c:dPt>
          <c:dPt>
            <c:idx val="4"/>
            <c:bubble3D val="0"/>
            <c:spPr>
              <a:solidFill>
                <a:schemeClr val="accent3">
                  <a:lumMod val="60000"/>
                </a:schemeClr>
              </a:solidFill>
              <a:ln>
                <a:noFill/>
              </a:ln>
              <a:effectLst/>
              <a:sp3d/>
            </c:spPr>
            <c:extLst>
              <c:ext xmlns:c16="http://schemas.microsoft.com/office/drawing/2014/chart" uri="{C3380CC4-5D6E-409C-BE32-E72D297353CC}">
                <c16:uniqueId val="{00000009-37C1-45DF-89AB-8ADE17FCAEA8}"/>
              </c:ext>
            </c:extLst>
          </c:dPt>
          <c:dLbls>
            <c:dLbl>
              <c:idx val="0"/>
              <c:layout>
                <c:manualLayout>
                  <c:x val="0.44081036745406826"/>
                  <c:y val="0.3138427748614757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11480555555555555"/>
                      <c:h val="0.14261592300962378"/>
                    </c:manualLayout>
                  </c15:layout>
                </c:ext>
                <c:ext xmlns:c16="http://schemas.microsoft.com/office/drawing/2014/chart" uri="{C3380CC4-5D6E-409C-BE32-E72D297353CC}">
                  <c16:uniqueId val="{00000001-37C1-45DF-89AB-8ADE17FCAEA8}"/>
                </c:ext>
              </c:extLst>
            </c:dLbl>
            <c:dLbl>
              <c:idx val="1"/>
              <c:layout>
                <c:manualLayout>
                  <c:x val="-0.11857217847769029"/>
                  <c:y val="9.2447871099445855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37C1-45DF-89AB-8ADE17FCAEA8}"/>
                </c:ext>
              </c:extLst>
            </c:dLbl>
            <c:dLbl>
              <c:idx val="2"/>
              <c:layout>
                <c:manualLayout>
                  <c:x val="-9.4027559055118115E-2"/>
                  <c:y val="-0.24403543307086614"/>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37C1-45DF-89AB-8ADE17FCAEA8}"/>
                </c:ext>
              </c:extLst>
            </c:dLbl>
            <c:dLbl>
              <c:idx val="3"/>
              <c:layout>
                <c:manualLayout>
                  <c:x val="0.12856802274715662"/>
                  <c:y val="-0.10639435695538058"/>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37C1-45DF-89AB-8ADE17FCAEA8}"/>
                </c:ext>
              </c:extLst>
            </c:dLbl>
            <c:dLbl>
              <c:idx val="4"/>
              <c:layout>
                <c:manualLayout>
                  <c:x val="0.10360433070866142"/>
                  <c:y val="0.11938283756197138"/>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37C1-45DF-89AB-8ADE17FCAEA8}"/>
                </c:ext>
              </c:extLst>
            </c:dLbl>
            <c:spPr>
              <a:noFill/>
              <a:ln>
                <a:noFill/>
              </a:ln>
              <a:effectLst/>
            </c:spPr>
            <c:txPr>
              <a:bodyPr rot="0" spcFirstLastPara="1" vertOverflow="ellipsis" vert="horz" wrap="square" anchor="ctr" anchorCtr="1"/>
              <a:lstStyle/>
              <a:p>
                <a:pPr>
                  <a:defRPr sz="1200" b="1" i="1" u="none" strike="noStrike" kern="1200" baseline="0">
                    <a:solidFill>
                      <a:sysClr val="windowText" lastClr="000000"/>
                    </a:solidFill>
                    <a:latin typeface="Arial" pitchFamily="34" charset="0"/>
                    <a:ea typeface="+mn-ea"/>
                    <a:cs typeface="+mn-cs"/>
                  </a:defRPr>
                </a:pPr>
                <a:endParaRPr lang="fr-FR"/>
              </a:p>
            </c:txPr>
            <c:dLblPos val="bestFit"/>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Feuil1!$D$9:$H$9</c:f>
              <c:strCache>
                <c:ptCount val="5"/>
                <c:pt idx="0">
                  <c:v>WA</c:v>
                </c:pt>
                <c:pt idx="1">
                  <c:v>NAT</c:v>
                </c:pt>
                <c:pt idx="2">
                  <c:v>REG</c:v>
                </c:pt>
                <c:pt idx="3">
                  <c:v>DEP</c:v>
                </c:pt>
                <c:pt idx="4">
                  <c:v>EI</c:v>
                </c:pt>
              </c:strCache>
            </c:strRef>
          </c:cat>
          <c:val>
            <c:numRef>
              <c:f>Feuil1!$D$10:$H$10</c:f>
              <c:numCache>
                <c:formatCode>General</c:formatCode>
                <c:ptCount val="5"/>
                <c:pt idx="0">
                  <c:v>0</c:v>
                </c:pt>
                <c:pt idx="1">
                  <c:v>6</c:v>
                </c:pt>
                <c:pt idx="2">
                  <c:v>9</c:v>
                </c:pt>
                <c:pt idx="3">
                  <c:v>4</c:v>
                </c:pt>
                <c:pt idx="4">
                  <c:v>5</c:v>
                </c:pt>
              </c:numCache>
            </c:numRef>
          </c:val>
          <c:extLst>
            <c:ext xmlns:c16="http://schemas.microsoft.com/office/drawing/2014/chart" uri="{C3380CC4-5D6E-409C-BE32-E72D297353CC}">
              <c16:uniqueId val="{0000000A-37C1-45DF-89AB-8ADE17FCAEA8}"/>
            </c:ext>
          </c:extLst>
        </c:ser>
        <c:dLbls>
          <c:showLegendKey val="0"/>
          <c:showVal val="1"/>
          <c:showCatName val="0"/>
          <c:showSerName val="0"/>
          <c:showPercent val="0"/>
          <c:showBubbleSize val="0"/>
          <c:showLeaderLines val="0"/>
        </c:dLbls>
      </c:pie3DChart>
      <c:spPr>
        <a:noFill/>
        <a:ln>
          <a:noFill/>
        </a:ln>
        <a:effectLst/>
      </c:spPr>
    </c:plotArea>
    <c:plotVisOnly val="1"/>
    <c:dispBlanksAs val="gap"/>
    <c:showDLblsOverMax val="0"/>
  </c:chart>
  <c:spPr>
    <a:noFill/>
    <a:ln w="9525" cap="flat" cmpd="sng" algn="ctr">
      <a:solidFill>
        <a:schemeClr val="tx1">
          <a:tint val="75000"/>
          <a:shade val="95000"/>
          <a:satMod val="105000"/>
        </a:schemeClr>
      </a:solidFill>
      <a:prstDash val="solid"/>
      <a:round/>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508000" y="4853412"/>
            <a:ext cx="11277600" cy="1222375"/>
          </a:xfrm>
        </p:spPr>
        <p:txBody>
          <a:bodyPr anchor="t"/>
          <a:lstStyle/>
          <a:p>
            <a:r>
              <a:rPr kumimoji="0" lang="fr-FR"/>
              <a:t>Cliquez pour modifier le style du titre</a:t>
            </a:r>
            <a:endParaRPr kumimoji="0" lang="en-US"/>
          </a:p>
        </p:txBody>
      </p:sp>
      <p:sp>
        <p:nvSpPr>
          <p:cNvPr id="9" name="Sous-titr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10972800" y="6473952"/>
            <a:ext cx="1011936" cy="246888"/>
          </a:xfrm>
        </p:spPr>
        <p:txBody>
          <a:bodyPr/>
          <a:lstStyle/>
          <a:p>
            <a:fld id="{E0676B34-21DF-4164-8858-943C1FC32E8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76B34-21DF-4164-8858-943C1FC32E8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549277"/>
            <a:ext cx="2438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549277"/>
            <a:ext cx="83312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76B34-21DF-4164-8858-943C1FC32E8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space réservé de la date 24"/>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19" name="Espace réservé du pied de page 18"/>
          <p:cNvSpPr>
            <a:spLocks noGrp="1"/>
          </p:cNvSpPr>
          <p:nvPr>
            <p:ph type="ftr" sz="quarter" idx="11"/>
          </p:nvPr>
        </p:nvSpPr>
        <p:spPr>
          <a:xfrm>
            <a:off x="4775200" y="76201"/>
            <a:ext cx="3860800" cy="288925"/>
          </a:xfrm>
        </p:spPr>
        <p:txBody>
          <a:bodyPr/>
          <a:lstStyle/>
          <a:p>
            <a:endParaRPr lang="fr-FR"/>
          </a:p>
        </p:txBody>
      </p:sp>
      <p:sp>
        <p:nvSpPr>
          <p:cNvPr id="16" name="Espace réservé du numéro de diapositive 15"/>
          <p:cNvSpPr>
            <a:spLocks noGrp="1"/>
          </p:cNvSpPr>
          <p:nvPr>
            <p:ph type="sldNum" sz="quarter" idx="12"/>
          </p:nvPr>
        </p:nvSpPr>
        <p:spPr>
          <a:xfrm>
            <a:off x="10972800" y="6473952"/>
            <a:ext cx="1011936" cy="246888"/>
          </a:xfrm>
        </p:spPr>
        <p:txBody>
          <a:bodyPr/>
          <a:lstStyle/>
          <a:p>
            <a:fld id="{E0676B34-21DF-4164-8858-943C1FC32E8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9" name="Espace réservé de la date 18"/>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E0676B34-21DF-4164-8858-943C1FC32E80}" type="slidenum">
              <a:rPr lang="fr-FR" smtClean="0"/>
              <a:pPr/>
              <a:t>‹N°›</a:t>
            </a:fld>
            <a:endParaRPr lang="fr-FR"/>
          </a:p>
        </p:txBody>
      </p:sp>
      <p:sp>
        <p:nvSpPr>
          <p:cNvPr id="8" name="Titre 7"/>
          <p:cNvSpPr>
            <a:spLocks noGrp="1"/>
          </p:cNvSpPr>
          <p:nvPr>
            <p:ph type="title"/>
          </p:nvPr>
        </p:nvSpPr>
        <p:spPr>
          <a:xfrm>
            <a:off x="240633" y="2947086"/>
            <a:ext cx="11582400" cy="1184825"/>
          </a:xfrm>
        </p:spPr>
        <p:txBody>
          <a:bodyPr rtlCol="0" anchor="t"/>
          <a:lstStyle>
            <a:lvl1pPr algn="r">
              <a:defRPr/>
            </a:lvl1pPr>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402336" y="457200"/>
            <a:ext cx="11582400" cy="841248"/>
          </a:xfrm>
        </p:spPr>
        <p:txBody>
          <a:bodyPr/>
          <a:lstStyle/>
          <a:p>
            <a:r>
              <a:rPr kumimoji="0" lang="fr-FR"/>
              <a:t>Cliquez pour modifier le style du titre</a:t>
            </a:r>
            <a:endParaRPr kumimoji="0" lang="en-US"/>
          </a:p>
        </p:txBody>
      </p:sp>
      <p:sp>
        <p:nvSpPr>
          <p:cNvPr id="14" name="Espace réservé du contenu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E0676B34-21DF-4164-8858-943C1FC32E8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406400" y="5410200"/>
            <a:ext cx="11480800" cy="882650"/>
          </a:xfrm>
        </p:spPr>
        <p:txBody>
          <a:bodyPr anchor="ctr"/>
          <a:lstStyle>
            <a:lvl1pPr>
              <a:defRPr/>
            </a:lvl1p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25" name="Espace réservé du texte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contenu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8" name="Espace réservé du contenu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972800" y="6477000"/>
            <a:ext cx="1016000" cy="246888"/>
          </a:xfrm>
        </p:spPr>
        <p:txBody>
          <a:bodyPr/>
          <a:lstStyle/>
          <a:p>
            <a:fld id="{E0676B34-21DF-4164-8858-943C1FC32E80}" type="slidenum">
              <a:rPr lang="fr-FR" smtClean="0"/>
              <a:pPr/>
              <a:t>‹N°›</a:t>
            </a:fld>
            <a:endParaRPr lang="fr-FR"/>
          </a:p>
        </p:txBody>
      </p:sp>
      <p:sp>
        <p:nvSpPr>
          <p:cNvPr id="11" name="Connecteur droit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402336" y="457200"/>
            <a:ext cx="11582400" cy="841248"/>
          </a:xfrm>
        </p:spPr>
        <p:txBody>
          <a:body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76B34-21DF-4164-8858-943C1FC32E8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76B34-21DF-4164-8858-943C1FC32E8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609600" y="5486400"/>
            <a:ext cx="11277600" cy="520700"/>
          </a:xfrm>
        </p:spPr>
        <p:txBody>
          <a:bodyPr anchor="ctr"/>
          <a:lstStyle>
            <a:lvl1pPr algn="l">
              <a:buNone/>
              <a:defRPr sz="2000" b="1"/>
            </a:lvl1pPr>
          </a:lstStyle>
          <a:p>
            <a:r>
              <a:rPr kumimoji="0" lang="fr-FR"/>
              <a:t>Cliquez pour modifier le style du titre</a:t>
            </a:r>
            <a:endParaRPr kumimoji="0" lang="en-US"/>
          </a:p>
        </p:txBody>
      </p:sp>
      <p:sp>
        <p:nvSpPr>
          <p:cNvPr id="26" name="Espace réservé du texte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14" name="Espace réservé du contenu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space réservé de la date 24"/>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76B34-21DF-4164-8858-943C1FC32E8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8774619A-C326-4412-B854-56AED6486605}"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E0676B34-21DF-4164-8858-943C1FC32E80}" type="slidenum">
              <a:rPr lang="fr-FR" smtClean="0"/>
              <a:pPr/>
              <a:t>‹N°›</a:t>
            </a:fld>
            <a:endParaRPr lang="fr-FR"/>
          </a:p>
        </p:txBody>
      </p:sp>
      <p:sp>
        <p:nvSpPr>
          <p:cNvPr id="17" name="Titre 16"/>
          <p:cNvSpPr>
            <a:spLocks noGrp="1"/>
          </p:cNvSpPr>
          <p:nvPr>
            <p:ph type="title"/>
          </p:nvPr>
        </p:nvSpPr>
        <p:spPr>
          <a:xfrm>
            <a:off x="508000" y="4993760"/>
            <a:ext cx="7823200" cy="522288"/>
          </a:xfrm>
        </p:spPr>
        <p:txBody>
          <a:bodyPr anchor="ctr"/>
          <a:lstStyle>
            <a:lvl1pPr algn="l">
              <a:buNone/>
              <a:defRPr sz="2000" b="1"/>
            </a:lvl1pPr>
          </a:lstStyle>
          <a:p>
            <a:r>
              <a:rPr kumimoji="0" lang="fr-FR"/>
              <a:t>Cliquez pour modifier le style du titre</a:t>
            </a:r>
            <a:endParaRPr kumimoji="0" lang="en-US"/>
          </a:p>
        </p:txBody>
      </p:sp>
      <p:sp>
        <p:nvSpPr>
          <p:cNvPr id="26" name="Espace réservé du texte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1" name="Espace réservé de la date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8774619A-C326-4412-B854-56AED6486605}" type="datetimeFigureOut">
              <a:rPr lang="fr-FR" smtClean="0"/>
              <a:pPr/>
              <a:t>12/04/2023</a:t>
            </a:fld>
            <a:endParaRPr lang="fr-FR"/>
          </a:p>
        </p:txBody>
      </p:sp>
      <p:sp>
        <p:nvSpPr>
          <p:cNvPr id="28" name="Espace réservé du pied de page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0676B34-21DF-4164-8858-943C1FC32E80}" type="slidenum">
              <a:rPr lang="fr-FR" smtClean="0"/>
              <a:pPr/>
              <a:t>‹N°›</a:t>
            </a:fld>
            <a:endParaRPr lang="fr-FR"/>
          </a:p>
        </p:txBody>
      </p:sp>
      <p:sp>
        <p:nvSpPr>
          <p:cNvPr id="10" name="Espace réservé du titre 9"/>
          <p:cNvSpPr>
            <a:spLocks noGrp="1"/>
          </p:cNvSpPr>
          <p:nvPr>
            <p:ph type="title"/>
          </p:nvPr>
        </p:nvSpPr>
        <p:spPr>
          <a:xfrm>
            <a:off x="406400" y="457200"/>
            <a:ext cx="11582400" cy="838200"/>
          </a:xfrm>
          <a:prstGeom prst="rect">
            <a:avLst/>
          </a:prstGeom>
        </p:spPr>
        <p:txBody>
          <a:bodyPr vert="horz" anchor="ctr">
            <a:normAutofit/>
          </a:bodyPr>
          <a:lstStyle/>
          <a:p>
            <a:r>
              <a:rPr kumimoji="0" lang="fr-FR"/>
              <a:t>Cliquez pour modifier le style du titre</a:t>
            </a:r>
            <a:endParaRPr kumimoji="0" lang="en-US"/>
          </a:p>
        </p:txBody>
      </p:sp>
      <p:sp>
        <p:nvSpPr>
          <p:cNvPr id="9" name="Connecteur droit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oleObject" Target="../embeddings/oleObject6.bin"/><Relationship Id="rId7"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a:extLst>
              <a:ext uri="{FF2B5EF4-FFF2-40B4-BE49-F238E27FC236}">
                <a16:creationId xmlns:a16="http://schemas.microsoft.com/office/drawing/2014/main" id="{2BEF09B4-3097-4467-A87E-3E6E1D447F07}"/>
              </a:ext>
            </a:extLst>
          </p:cNvPr>
          <p:cNvGraphicFramePr>
            <a:graphicFrameLocks noChangeAspect="1"/>
          </p:cNvGraphicFramePr>
          <p:nvPr>
            <p:extLst>
              <p:ext uri="{D42A27DB-BD31-4B8C-83A1-F6EECF244321}">
                <p14:modId xmlns:p14="http://schemas.microsoft.com/office/powerpoint/2010/main" val="3908572067"/>
              </p:ext>
            </p:extLst>
          </p:nvPr>
        </p:nvGraphicFramePr>
        <p:xfrm>
          <a:off x="11112500" y="5943600"/>
          <a:ext cx="1079500" cy="914400"/>
        </p:xfrm>
        <a:graphic>
          <a:graphicData uri="http://schemas.openxmlformats.org/presentationml/2006/ole">
            <mc:AlternateContent xmlns:mc="http://schemas.openxmlformats.org/markup-compatibility/2006">
              <mc:Choice xmlns:v="urn:schemas-microsoft-com:vml" Requires="v">
                <p:oleObj name="Image" r:id="rId3" imgW="1079365" imgH="913963" progId="">
                  <p:embed/>
                </p:oleObj>
              </mc:Choice>
              <mc:Fallback>
                <p:oleObj name="Image" r:id="rId3" imgW="1079365" imgH="913963"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500" y="5943600"/>
                        <a:ext cx="10795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3">
            <a:extLst>
              <a:ext uri="{FF2B5EF4-FFF2-40B4-BE49-F238E27FC236}">
                <a16:creationId xmlns:a16="http://schemas.microsoft.com/office/drawing/2014/main" id="{354A40FD-2770-42B0-9D7F-76B48E1AE254}"/>
              </a:ext>
            </a:extLst>
          </p:cNvPr>
          <p:cNvSpPr txBox="1">
            <a:spLocks noChangeArrowheads="1"/>
          </p:cNvSpPr>
          <p:nvPr/>
        </p:nvSpPr>
        <p:spPr bwMode="auto">
          <a:xfrm>
            <a:off x="152400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b="1" i="1"/>
              <a:t>	</a:t>
            </a:r>
          </a:p>
        </p:txBody>
      </p:sp>
      <p:sp>
        <p:nvSpPr>
          <p:cNvPr id="5125" name="Text Box 6">
            <a:extLst>
              <a:ext uri="{FF2B5EF4-FFF2-40B4-BE49-F238E27FC236}">
                <a16:creationId xmlns:a16="http://schemas.microsoft.com/office/drawing/2014/main" id="{0384625B-BB84-4E37-A909-239D839E957E}"/>
              </a:ext>
            </a:extLst>
          </p:cNvPr>
          <p:cNvSpPr txBox="1">
            <a:spLocks noChangeArrowheads="1"/>
          </p:cNvSpPr>
          <p:nvPr/>
        </p:nvSpPr>
        <p:spPr bwMode="auto">
          <a:xfrm>
            <a:off x="2279650" y="3284538"/>
            <a:ext cx="7632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fr-FR" altLang="fr-FR"/>
          </a:p>
        </p:txBody>
      </p:sp>
      <p:pic>
        <p:nvPicPr>
          <p:cNvPr id="5127" name="Image 1">
            <a:extLst>
              <a:ext uri="{FF2B5EF4-FFF2-40B4-BE49-F238E27FC236}">
                <a16:creationId xmlns:a16="http://schemas.microsoft.com/office/drawing/2014/main" id="{E679EAFC-727C-48D9-9087-341FD0CED9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437" y="-19050"/>
            <a:ext cx="2905125"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Image 6"/>
          <p:cNvPicPr/>
          <p:nvPr/>
        </p:nvPicPr>
        <p:blipFill>
          <a:blip r:embed="rId6" cstate="print">
            <a:extLst>
              <a:ext uri="{28A0092B-C50C-407E-A947-70E740481C1C}">
                <a14:useLocalDpi xmlns:a14="http://schemas.microsoft.com/office/drawing/2010/main" val="0"/>
              </a:ext>
            </a:extLst>
          </a:blip>
          <a:stretch>
            <a:fillRect/>
          </a:stretch>
        </p:blipFill>
        <p:spPr>
          <a:xfrm>
            <a:off x="5559002" y="175846"/>
            <a:ext cx="1685859" cy="818453"/>
          </a:xfrm>
          <a:prstGeom prst="rect">
            <a:avLst/>
          </a:prstGeom>
        </p:spPr>
      </p:pic>
      <p:sp>
        <p:nvSpPr>
          <p:cNvPr id="8" name="ZoneTexte 7"/>
          <p:cNvSpPr txBox="1"/>
          <p:nvPr/>
        </p:nvSpPr>
        <p:spPr>
          <a:xfrm>
            <a:off x="3215911" y="1032204"/>
            <a:ext cx="6587231" cy="461665"/>
          </a:xfrm>
          <a:prstGeom prst="rect">
            <a:avLst/>
          </a:prstGeom>
          <a:noFill/>
        </p:spPr>
        <p:txBody>
          <a:bodyPr wrap="square" rtlCol="0">
            <a:spAutoFit/>
          </a:bodyPr>
          <a:lstStyle/>
          <a:p>
            <a:pPr algn="ctr"/>
            <a:r>
              <a:rPr lang="fr-FR" sz="2400" b="1" dirty="0"/>
              <a:t>Commission Régionale des Equipements Sportifs</a:t>
            </a:r>
          </a:p>
        </p:txBody>
      </p:sp>
      <p:sp>
        <p:nvSpPr>
          <p:cNvPr id="9" name="ZoneTexte 8"/>
          <p:cNvSpPr txBox="1"/>
          <p:nvPr/>
        </p:nvSpPr>
        <p:spPr>
          <a:xfrm>
            <a:off x="531263" y="2456322"/>
            <a:ext cx="10037499" cy="2246769"/>
          </a:xfrm>
          <a:prstGeom prst="rect">
            <a:avLst/>
          </a:prstGeom>
          <a:noFill/>
        </p:spPr>
        <p:txBody>
          <a:bodyPr wrap="square" rtlCol="0">
            <a:spAutoFit/>
          </a:bodyPr>
          <a:lstStyle/>
          <a:p>
            <a:r>
              <a:rPr lang="fr-FR" sz="2000" b="1" dirty="0"/>
              <a:t>La CRES se compose des six membres suivants :</a:t>
            </a:r>
          </a:p>
          <a:p>
            <a:r>
              <a:rPr lang="fr-FR" sz="2000" b="1" dirty="0"/>
              <a:t>Michel BOURGUET : Référent CES FFA pour la Région Sud et Président CRES Région Sud</a:t>
            </a:r>
          </a:p>
          <a:p>
            <a:r>
              <a:rPr lang="fr-FR" sz="2000" b="1" dirty="0"/>
              <a:t>Marc NICOLAI : Gestionnaire du site CRES Région Sud</a:t>
            </a:r>
          </a:p>
          <a:p>
            <a:r>
              <a:rPr lang="fr-FR" sz="2000" b="1" dirty="0"/>
              <a:t>Pietro LENSI  : Correspondant CRES pour le 13</a:t>
            </a:r>
          </a:p>
          <a:p>
            <a:r>
              <a:rPr lang="fr-FR" sz="2000" b="1" dirty="0"/>
              <a:t>Cédric BERNARD : Correspondant CRES pour le 04/05 </a:t>
            </a:r>
          </a:p>
          <a:p>
            <a:r>
              <a:rPr lang="fr-FR" sz="2000" b="1" dirty="0"/>
              <a:t>Alain VAILLANT : Correspondant CRES pour le 83 (secteur Toulon) </a:t>
            </a:r>
          </a:p>
          <a:p>
            <a:r>
              <a:rPr lang="fr-FR" sz="2000" b="1" dirty="0"/>
              <a:t>Valérie GOURAISSA : Correspondante pour le 06</a:t>
            </a:r>
          </a:p>
        </p:txBody>
      </p:sp>
      <p:sp>
        <p:nvSpPr>
          <p:cNvPr id="10" name="ZoneTexte 9"/>
          <p:cNvSpPr txBox="1"/>
          <p:nvPr/>
        </p:nvSpPr>
        <p:spPr>
          <a:xfrm>
            <a:off x="585926" y="5051395"/>
            <a:ext cx="5299969" cy="1107996"/>
          </a:xfrm>
          <a:prstGeom prst="rect">
            <a:avLst/>
          </a:prstGeom>
          <a:noFill/>
        </p:spPr>
        <p:txBody>
          <a:bodyPr wrap="square" rtlCol="0">
            <a:spAutoFit/>
          </a:bodyPr>
          <a:lstStyle/>
          <a:p>
            <a:r>
              <a:rPr lang="fr-FR" dirty="0"/>
              <a:t>Besoin d’informations, de précisions, de documents.</a:t>
            </a:r>
          </a:p>
          <a:p>
            <a:r>
              <a:rPr lang="fr-FR" dirty="0"/>
              <a:t>Comment procéder pour rénover votre stade ?</a:t>
            </a:r>
          </a:p>
          <a:p>
            <a:r>
              <a:rPr lang="fr-FR" dirty="0"/>
              <a:t>Un projet de création de stade est en prévision.</a:t>
            </a:r>
          </a:p>
          <a:p>
            <a:endParaRPr lang="fr-FR" sz="1200" dirty="0"/>
          </a:p>
        </p:txBody>
      </p:sp>
      <p:sp>
        <p:nvSpPr>
          <p:cNvPr id="11" name="ZoneTexte 10"/>
          <p:cNvSpPr txBox="1"/>
          <p:nvPr/>
        </p:nvSpPr>
        <p:spPr>
          <a:xfrm>
            <a:off x="461636" y="1695635"/>
            <a:ext cx="11425564" cy="646331"/>
          </a:xfrm>
          <a:prstGeom prst="rect">
            <a:avLst/>
          </a:prstGeom>
          <a:noFill/>
        </p:spPr>
        <p:txBody>
          <a:bodyPr wrap="square" rtlCol="0">
            <a:spAutoFit/>
          </a:bodyPr>
          <a:lstStyle/>
          <a:p>
            <a:r>
              <a:rPr lang="fr-FR" dirty="0"/>
              <a:t>Bonjour à toutes et tous. Merci de nous accorder du temps pour présenter notre commission CRES.</a:t>
            </a:r>
          </a:p>
          <a:p>
            <a:r>
              <a:rPr lang="fr-FR" dirty="0"/>
              <a:t>Je suis Michel BOURGUET , je suis tombé de mon landau en promenant sur un stade d’où cet amour de l’athlétisme. </a:t>
            </a:r>
          </a:p>
        </p:txBody>
      </p:sp>
      <p:pic>
        <p:nvPicPr>
          <p:cNvPr id="12" name="Image 11"/>
          <p:cNvPicPr/>
          <p:nvPr/>
        </p:nvPicPr>
        <p:blipFill>
          <a:blip r:embed="rId6" cstate="print">
            <a:extLst>
              <a:ext uri="{28A0092B-C50C-407E-A947-70E740481C1C}">
                <a14:useLocalDpi xmlns:a14="http://schemas.microsoft.com/office/drawing/2010/main" val="0"/>
              </a:ext>
            </a:extLst>
          </a:blip>
          <a:stretch>
            <a:fillRect/>
          </a:stretch>
        </p:blipFill>
        <p:spPr>
          <a:xfrm>
            <a:off x="5379868" y="175846"/>
            <a:ext cx="2263806" cy="818453"/>
          </a:xfrm>
          <a:prstGeom prst="rect">
            <a:avLst/>
          </a:prstGeom>
        </p:spPr>
      </p:pic>
      <p:pic>
        <p:nvPicPr>
          <p:cNvPr id="13" name="Image 7">
            <a:extLst>
              <a:ext uri="{FF2B5EF4-FFF2-40B4-BE49-F238E27FC236}">
                <a16:creationId xmlns:a16="http://schemas.microsoft.com/office/drawing/2014/main" id="{144F5BCC-D88E-4264-86F3-3B2394CE66B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95751" y="52903"/>
            <a:ext cx="1785136" cy="149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ZoneTexte 13"/>
          <p:cNvSpPr txBox="1"/>
          <p:nvPr/>
        </p:nvSpPr>
        <p:spPr>
          <a:xfrm>
            <a:off x="6269117" y="4985043"/>
            <a:ext cx="3878060" cy="1200329"/>
          </a:xfrm>
          <a:prstGeom prst="rect">
            <a:avLst/>
          </a:prstGeom>
          <a:noFill/>
        </p:spPr>
        <p:txBody>
          <a:bodyPr wrap="square" rtlCol="0">
            <a:spAutoFit/>
          </a:bodyPr>
          <a:lstStyle/>
          <a:p>
            <a:r>
              <a:rPr lang="fr-FR" b="1" dirty="0"/>
              <a:t>Contactez la CRES Région Sud</a:t>
            </a:r>
          </a:p>
          <a:p>
            <a:r>
              <a:rPr lang="fr-FR" b="1" dirty="0"/>
              <a:t>Michel BOURGUET   </a:t>
            </a:r>
          </a:p>
          <a:p>
            <a:r>
              <a:rPr lang="fr-FR" b="1" dirty="0"/>
              <a:t>Tél. 06 09 05 67 34</a:t>
            </a:r>
          </a:p>
          <a:p>
            <a:r>
              <a:rPr lang="fr-FR" b="1" dirty="0"/>
              <a:t>mail : michel.bourguet@ces-med.fr</a:t>
            </a:r>
          </a:p>
        </p:txBody>
      </p:sp>
    </p:spTree>
    <p:custDataLst>
      <p:tags r:id="rId1"/>
    </p:custDataLst>
  </p:cSld>
  <p:clrMapOvr>
    <a:masterClrMapping/>
  </p:clrMapOvr>
  <p:transition spd="med"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9">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9">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9">
                                            <p:txEl>
                                              <p:pRg st="5" end="5"/>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500"/>
                                  </p:stCondLst>
                                  <p:childTnLst>
                                    <p:set>
                                      <p:cBhvr>
                                        <p:cTn id="27" dur="1" fill="hold">
                                          <p:stCondLst>
                                            <p:cond delay="0"/>
                                          </p:stCondLst>
                                        </p:cTn>
                                        <p:tgtEl>
                                          <p:spTgt spid="10"/>
                                        </p:tgtEl>
                                        <p:attrNameLst>
                                          <p:attrName>style.visibility</p:attrName>
                                        </p:attrNameLst>
                                      </p:cBhvr>
                                      <p:to>
                                        <p:strVal val="visible"/>
                                      </p:to>
                                    </p:set>
                                  </p:childTnLst>
                                </p:cTn>
                              </p:par>
                            </p:childTnLst>
                          </p:cTn>
                        </p:par>
                        <p:par>
                          <p:cTn id="28" fill="hold">
                            <p:stCondLst>
                              <p:cond delay="8500"/>
                            </p:stCondLst>
                            <p:childTnLst>
                              <p:par>
                                <p:cTn id="29" presetID="1" presetClass="entr" presetSubtype="0" fill="hold" grpId="0" nodeType="afterEffect">
                                  <p:stCondLst>
                                    <p:cond delay="150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1000"/>
      <p:bldP spid="10"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a:extLst>
              <a:ext uri="{FF2B5EF4-FFF2-40B4-BE49-F238E27FC236}">
                <a16:creationId xmlns:a16="http://schemas.microsoft.com/office/drawing/2014/main" id="{2BEF09B4-3097-4467-A87E-3E6E1D447F07}"/>
              </a:ext>
            </a:extLst>
          </p:cNvPr>
          <p:cNvGraphicFramePr>
            <a:graphicFrameLocks noChangeAspect="1"/>
          </p:cNvGraphicFramePr>
          <p:nvPr>
            <p:extLst>
              <p:ext uri="{D42A27DB-BD31-4B8C-83A1-F6EECF244321}">
                <p14:modId xmlns:p14="http://schemas.microsoft.com/office/powerpoint/2010/main" val="3908572067"/>
              </p:ext>
            </p:extLst>
          </p:nvPr>
        </p:nvGraphicFramePr>
        <p:xfrm>
          <a:off x="11112500" y="5943600"/>
          <a:ext cx="1079500" cy="914400"/>
        </p:xfrm>
        <a:graphic>
          <a:graphicData uri="http://schemas.openxmlformats.org/presentationml/2006/ole">
            <mc:AlternateContent xmlns:mc="http://schemas.openxmlformats.org/markup-compatibility/2006">
              <mc:Choice xmlns:v="urn:schemas-microsoft-com:vml" Requires="v">
                <p:oleObj name="Image" r:id="rId3" imgW="1079365" imgH="913963" progId="">
                  <p:embed/>
                </p:oleObj>
              </mc:Choice>
              <mc:Fallback>
                <p:oleObj name="Image" r:id="rId3" imgW="1079365" imgH="913963"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500" y="5943600"/>
                        <a:ext cx="10795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3">
            <a:extLst>
              <a:ext uri="{FF2B5EF4-FFF2-40B4-BE49-F238E27FC236}">
                <a16:creationId xmlns:a16="http://schemas.microsoft.com/office/drawing/2014/main" id="{354A40FD-2770-42B0-9D7F-76B48E1AE254}"/>
              </a:ext>
            </a:extLst>
          </p:cNvPr>
          <p:cNvSpPr txBox="1">
            <a:spLocks noChangeArrowheads="1"/>
          </p:cNvSpPr>
          <p:nvPr/>
        </p:nvSpPr>
        <p:spPr bwMode="auto">
          <a:xfrm>
            <a:off x="152400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b="1" i="1"/>
              <a:t>	</a:t>
            </a:r>
          </a:p>
        </p:txBody>
      </p:sp>
      <p:sp>
        <p:nvSpPr>
          <p:cNvPr id="5125" name="Text Box 6">
            <a:extLst>
              <a:ext uri="{FF2B5EF4-FFF2-40B4-BE49-F238E27FC236}">
                <a16:creationId xmlns:a16="http://schemas.microsoft.com/office/drawing/2014/main" id="{0384625B-BB84-4E37-A909-239D839E957E}"/>
              </a:ext>
            </a:extLst>
          </p:cNvPr>
          <p:cNvSpPr txBox="1">
            <a:spLocks noChangeArrowheads="1"/>
          </p:cNvSpPr>
          <p:nvPr/>
        </p:nvSpPr>
        <p:spPr bwMode="auto">
          <a:xfrm>
            <a:off x="2279650" y="3284538"/>
            <a:ext cx="7632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fr-FR" altLang="fr-FR"/>
          </a:p>
        </p:txBody>
      </p:sp>
      <p:pic>
        <p:nvPicPr>
          <p:cNvPr id="5127" name="Image 1">
            <a:extLst>
              <a:ext uri="{FF2B5EF4-FFF2-40B4-BE49-F238E27FC236}">
                <a16:creationId xmlns:a16="http://schemas.microsoft.com/office/drawing/2014/main" id="{E679EAFC-727C-48D9-9087-341FD0CED9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437" y="-19050"/>
            <a:ext cx="2905125"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Image 6"/>
          <p:cNvPicPr/>
          <p:nvPr/>
        </p:nvPicPr>
        <p:blipFill>
          <a:blip r:embed="rId6" cstate="print">
            <a:extLst>
              <a:ext uri="{28A0092B-C50C-407E-A947-70E740481C1C}">
                <a14:useLocalDpi xmlns:a14="http://schemas.microsoft.com/office/drawing/2010/main" val="0"/>
              </a:ext>
            </a:extLst>
          </a:blip>
          <a:stretch>
            <a:fillRect/>
          </a:stretch>
        </p:blipFill>
        <p:spPr>
          <a:xfrm>
            <a:off x="5559002" y="175846"/>
            <a:ext cx="1685859" cy="818453"/>
          </a:xfrm>
          <a:prstGeom prst="rect">
            <a:avLst/>
          </a:prstGeom>
        </p:spPr>
      </p:pic>
      <p:sp>
        <p:nvSpPr>
          <p:cNvPr id="1030" name="Rectangle 6"/>
          <p:cNvSpPr>
            <a:spLocks noChangeArrowheads="1"/>
          </p:cNvSpPr>
          <p:nvPr/>
        </p:nvSpPr>
        <p:spPr bwMode="auto">
          <a:xfrm>
            <a:off x="226131" y="1109090"/>
            <a:ext cx="9809825"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r-FR" b="1" i="1" u="sng" dirty="0"/>
              <a:t>PRESENTATION</a:t>
            </a:r>
          </a:p>
          <a:p>
            <a:pPr lvl="0"/>
            <a:endParaRPr lang="fr-FR" sz="1600" i="1" u="sng" dirty="0"/>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La CES a été</a:t>
            </a:r>
            <a:r>
              <a:rPr kumimoji="0" lang="fr-FR" sz="1600" b="0" i="0" u="none" strike="noStrike" cap="none" normalizeH="0" dirty="0">
                <a:ln>
                  <a:noFill/>
                </a:ln>
                <a:solidFill>
                  <a:schemeClr val="tx1"/>
                </a:solidFill>
                <a:effectLst/>
                <a:latin typeface="Calibri" pitchFamily="34" charset="0"/>
                <a:ea typeface="Calibri" pitchFamily="34" charset="0"/>
                <a:cs typeface="Times New Roman" pitchFamily="18" charset="0"/>
              </a:rPr>
              <a:t> créée</a:t>
            </a:r>
            <a:r>
              <a:rPr kumimoji="0" lang="fr-F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par la FFA en 2013 elle se décline sur la France en 12 régions et pour l’Outremer en 3 zones. </a:t>
            </a:r>
          </a:p>
          <a:p>
            <a:pPr marL="0" marR="0" lvl="0" indent="0" algn="l" defTabSz="914400" rtl="0" eaLnBrk="1" fontAlgn="base" latinLnBrk="0" hangingPunct="1">
              <a:lnSpc>
                <a:spcPct val="100000"/>
              </a:lnSpc>
              <a:spcBef>
                <a:spcPct val="0"/>
              </a:spcBef>
              <a:spcAft>
                <a:spcPct val="0"/>
              </a:spcAft>
              <a:buClrTx/>
              <a:buSzTx/>
              <a:buFontTx/>
              <a:buNone/>
              <a:tabLst/>
            </a:pPr>
            <a:r>
              <a:rPr lang="fr-FR" sz="1600" dirty="0">
                <a:latin typeface="Calibri" pitchFamily="34" charset="0"/>
                <a:ea typeface="Calibri" pitchFamily="34" charset="0"/>
                <a:cs typeface="Times New Roman" pitchFamily="18" charset="0"/>
              </a:rPr>
              <a:t>C</a:t>
            </a:r>
            <a:r>
              <a:rPr kumimoji="0" lang="fr-F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hacune est sous la responsabilité d’un </a:t>
            </a:r>
            <a:r>
              <a:rPr kumimoji="0" lang="fr-FR"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référent fédéral</a:t>
            </a:r>
            <a:r>
              <a:rPr kumimoji="0" lang="fr-F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r>
              <a:rPr kumimoji="0" lang="fr-FR" sz="1600" b="0" i="0" u="none" strike="noStrike" cap="none" normalizeH="0" dirty="0">
                <a:ln>
                  <a:noFill/>
                </a:ln>
                <a:solidFill>
                  <a:schemeClr val="tx1"/>
                </a:solidFill>
                <a:effectLst/>
                <a:latin typeface="Calibri" pitchFamily="34" charset="0"/>
                <a:ea typeface="Calibri" pitchFamily="34" charset="0"/>
                <a:cs typeface="Times New Roman" pitchFamily="18" charset="0"/>
              </a:rPr>
              <a:t> </a:t>
            </a:r>
            <a:r>
              <a:rPr lang="fr-FR" sz="1600" dirty="0">
                <a:latin typeface="Calibri" pitchFamily="34" charset="0"/>
                <a:ea typeface="Calibri" pitchFamily="34" charset="0"/>
                <a:cs typeface="Times New Roman" pitchFamily="18" charset="0"/>
              </a:rPr>
              <a:t>P</a:t>
            </a:r>
            <a:r>
              <a:rPr kumimoji="0" lang="fr-F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our la </a:t>
            </a:r>
            <a:r>
              <a:rPr lang="fr-FR" sz="1600" dirty="0">
                <a:latin typeface="Calibri" pitchFamily="34" charset="0"/>
                <a:ea typeface="Calibri" pitchFamily="34" charset="0"/>
                <a:cs typeface="Times New Roman" pitchFamily="18" charset="0"/>
              </a:rPr>
              <a:t>Région Sud Provence Alpes Côte d’Azur </a:t>
            </a:r>
            <a:r>
              <a:rPr kumimoji="0" lang="fr-F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fr-FR"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Michel BOURGUET</a:t>
            </a:r>
            <a:r>
              <a:rPr kumimoji="0" lang="fr-F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lang="fr-FR" sz="1600" dirty="0">
                <a:latin typeface="Calibri" pitchFamily="34" charset="0"/>
                <a:cs typeface="Times New Roman" pitchFamily="18" charset="0"/>
              </a:rPr>
              <a:t>Le président de la CES Nationale est Christian CHARPENTIER</a:t>
            </a:r>
          </a:p>
        </p:txBody>
      </p:sp>
      <p:sp>
        <p:nvSpPr>
          <p:cNvPr id="13" name="ZoneTexte 12"/>
          <p:cNvSpPr txBox="1"/>
          <p:nvPr/>
        </p:nvSpPr>
        <p:spPr>
          <a:xfrm>
            <a:off x="230819" y="3059604"/>
            <a:ext cx="10892901" cy="3385542"/>
          </a:xfrm>
          <a:prstGeom prst="rect">
            <a:avLst/>
          </a:prstGeom>
          <a:noFill/>
        </p:spPr>
        <p:txBody>
          <a:bodyPr wrap="square" rtlCol="0">
            <a:spAutoFit/>
          </a:bodyPr>
          <a:lstStyle/>
          <a:p>
            <a:pPr lvl="0"/>
            <a:r>
              <a:rPr lang="fr-FR" b="1" i="1" u="sng" dirty="0"/>
              <a:t>NOTRE  ROLE</a:t>
            </a:r>
            <a:endParaRPr lang="fr-FR" i="1" u="sng" dirty="0"/>
          </a:p>
          <a:p>
            <a:endParaRPr lang="fr-FR" sz="1600" dirty="0"/>
          </a:p>
          <a:p>
            <a:r>
              <a:rPr lang="fr-FR" sz="1600" dirty="0"/>
              <a:t>Il s’articule sur les 3 axes ci-dessous :</a:t>
            </a:r>
          </a:p>
          <a:p>
            <a:r>
              <a:rPr lang="fr-FR" sz="1600" dirty="0"/>
              <a:t>1 – Suivi des </a:t>
            </a:r>
            <a:r>
              <a:rPr lang="fr-FR" sz="1600" b="1" dirty="0"/>
              <a:t>stades existants </a:t>
            </a:r>
            <a:r>
              <a:rPr lang="fr-FR" sz="1600" dirty="0"/>
              <a:t>et déjà classés pour vérifier leur évolution en conformité avec la </a:t>
            </a:r>
            <a:r>
              <a:rPr lang="fr-FR" sz="1600" b="1" dirty="0"/>
              <a:t>réglementation technique FFA </a:t>
            </a:r>
            <a:r>
              <a:rPr lang="fr-FR" sz="1600" dirty="0"/>
              <a:t>et la </a:t>
            </a:r>
            <a:r>
              <a:rPr lang="fr-FR" sz="1600" b="1" dirty="0"/>
              <a:t>sécurité des athlètes</a:t>
            </a:r>
            <a:r>
              <a:rPr lang="fr-FR" sz="1600" dirty="0"/>
              <a:t>.</a:t>
            </a:r>
          </a:p>
          <a:p>
            <a:r>
              <a:rPr lang="fr-FR" sz="1600" dirty="0"/>
              <a:t>2 – Visite des </a:t>
            </a:r>
            <a:r>
              <a:rPr lang="fr-FR" sz="1600" b="1" dirty="0"/>
              <a:t>nouveaux stades </a:t>
            </a:r>
            <a:r>
              <a:rPr lang="fr-FR" sz="1600" dirty="0"/>
              <a:t>ou des anciens pas encore classés pour établir leur dossier de classement selon les critères définis par la FFA ( critères disponibles dans un tableau sous le site de la CRES Région Sud ).</a:t>
            </a:r>
          </a:p>
          <a:p>
            <a:r>
              <a:rPr lang="fr-FR" sz="1600" dirty="0"/>
              <a:t>3 – </a:t>
            </a:r>
            <a:r>
              <a:rPr lang="fr-FR" sz="1600" b="1" dirty="0"/>
              <a:t>Conseils et expertise technique </a:t>
            </a:r>
            <a:r>
              <a:rPr lang="fr-FR" sz="1600" dirty="0"/>
              <a:t>pour l’accompagnement des </a:t>
            </a:r>
            <a:r>
              <a:rPr lang="fr-FR" sz="1600" b="1" dirty="0"/>
              <a:t>nouveaux projets </a:t>
            </a:r>
            <a:r>
              <a:rPr lang="fr-FR" sz="1600" dirty="0"/>
              <a:t>de construction de stades ou de rénovation d’équipements existants en </a:t>
            </a:r>
            <a:r>
              <a:rPr lang="fr-FR" sz="1600" b="1" dirty="0"/>
              <a:t>collaboration avec les mairies </a:t>
            </a:r>
            <a:r>
              <a:rPr lang="fr-FR" sz="1600" dirty="0"/>
              <a:t>et collectivités locales.</a:t>
            </a:r>
          </a:p>
          <a:p>
            <a:r>
              <a:rPr lang="fr-FR" sz="1400" dirty="0"/>
              <a:t> </a:t>
            </a:r>
          </a:p>
          <a:p>
            <a:r>
              <a:rPr lang="fr-FR" b="1" dirty="0"/>
              <a:t>Il est bien sur évident  que toutes ces activités, demandant beaucoup de temps libre et d’investissement personnel, sont effectuées en tant que BENEVOLES</a:t>
            </a:r>
            <a:r>
              <a:rPr lang="fr-FR" sz="1400" b="1" dirty="0"/>
              <a:t>.</a:t>
            </a:r>
            <a:endParaRPr lang="fr-FR" sz="1400" dirty="0"/>
          </a:p>
          <a:p>
            <a:endParaRPr lang="fr-FR" dirty="0"/>
          </a:p>
        </p:txBody>
      </p:sp>
      <p:pic>
        <p:nvPicPr>
          <p:cNvPr id="11" name="Image 10"/>
          <p:cNvPicPr/>
          <p:nvPr/>
        </p:nvPicPr>
        <p:blipFill>
          <a:blip r:embed="rId6" cstate="print">
            <a:extLst>
              <a:ext uri="{28A0092B-C50C-407E-A947-70E740481C1C}">
                <a14:useLocalDpi xmlns:a14="http://schemas.microsoft.com/office/drawing/2010/main" val="0"/>
              </a:ext>
            </a:extLst>
          </a:blip>
          <a:stretch>
            <a:fillRect/>
          </a:stretch>
        </p:blipFill>
        <p:spPr>
          <a:xfrm>
            <a:off x="5379868" y="175846"/>
            <a:ext cx="2263806" cy="818453"/>
          </a:xfrm>
          <a:prstGeom prst="rect">
            <a:avLst/>
          </a:prstGeom>
        </p:spPr>
      </p:pic>
      <p:pic>
        <p:nvPicPr>
          <p:cNvPr id="12" name="Image 7">
            <a:extLst>
              <a:ext uri="{FF2B5EF4-FFF2-40B4-BE49-F238E27FC236}">
                <a16:creationId xmlns:a16="http://schemas.microsoft.com/office/drawing/2014/main" id="{144F5BCC-D88E-4264-86F3-3B2394CE66B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95751" y="52903"/>
            <a:ext cx="1785136" cy="149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03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500"/>
                                  </p:stCondLst>
                                  <p:childTnLst>
                                    <p:set>
                                      <p:cBhvr>
                                        <p:cTn id="9" dur="1" fill="hold">
                                          <p:stCondLst>
                                            <p:cond delay="0"/>
                                          </p:stCondLst>
                                        </p:cTn>
                                        <p:tgtEl>
                                          <p:spTgt spid="13">
                                            <p:txEl>
                                              <p:pRg st="0" end="0"/>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grpId="0" nodeType="afterEffect">
                                  <p:stCondLst>
                                    <p:cond delay="50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500"/>
                                  </p:stCondLst>
                                  <p:childTnLst>
                                    <p:set>
                                      <p:cBhvr>
                                        <p:cTn id="15" dur="1" fill="hold">
                                          <p:stCondLst>
                                            <p:cond delay="0"/>
                                          </p:stCondLst>
                                        </p:cTn>
                                        <p:tgtEl>
                                          <p:spTgt spid="13">
                                            <p:txEl>
                                              <p:pRg st="3" end="3"/>
                                            </p:txEl>
                                          </p:spTgt>
                                        </p:tgtEl>
                                        <p:attrNameLst>
                                          <p:attrName>style.visibility</p:attrName>
                                        </p:attrNameLst>
                                      </p:cBhvr>
                                      <p:to>
                                        <p:strVal val="visible"/>
                                      </p:to>
                                    </p:set>
                                  </p:childTnLst>
                                </p:cTn>
                              </p:par>
                            </p:childTnLst>
                          </p:cTn>
                        </p:par>
                        <p:par>
                          <p:cTn id="16" fill="hold">
                            <p:stCondLst>
                              <p:cond delay="2500"/>
                            </p:stCondLst>
                            <p:childTnLst>
                              <p:par>
                                <p:cTn id="17" presetID="1" presetClass="entr" presetSubtype="0" fill="hold" grpId="0" nodeType="afterEffect">
                                  <p:stCondLst>
                                    <p:cond delay="50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par>
                          <p:cTn id="19" fill="hold">
                            <p:stCondLst>
                              <p:cond delay="3000"/>
                            </p:stCondLst>
                            <p:childTnLst>
                              <p:par>
                                <p:cTn id="20" presetID="1" presetClass="entr" presetSubtype="0" fill="hold" grpId="0" nodeType="afterEffect">
                                  <p:stCondLst>
                                    <p:cond delay="500"/>
                                  </p:stCondLst>
                                  <p:childTnLst>
                                    <p:set>
                                      <p:cBhvr>
                                        <p:cTn id="21" dur="1" fill="hold">
                                          <p:stCondLst>
                                            <p:cond delay="0"/>
                                          </p:stCondLst>
                                        </p:cTn>
                                        <p:tgtEl>
                                          <p:spTgt spid="13">
                                            <p:txEl>
                                              <p:pRg st="5" end="5"/>
                                            </p:txEl>
                                          </p:spTgt>
                                        </p:tgtEl>
                                        <p:attrNameLst>
                                          <p:attrName>style.visibility</p:attrName>
                                        </p:attrNameLst>
                                      </p:cBhvr>
                                      <p:to>
                                        <p:strVal val="visible"/>
                                      </p:to>
                                    </p:set>
                                  </p:childTnLst>
                                </p:cTn>
                              </p:par>
                            </p:childTnLst>
                          </p:cTn>
                        </p:par>
                        <p:par>
                          <p:cTn id="22" fill="hold">
                            <p:stCondLst>
                              <p:cond delay="3500"/>
                            </p:stCondLst>
                            <p:childTnLst>
                              <p:par>
                                <p:cTn id="23" presetID="1" presetClass="entr" presetSubtype="0" fill="hold" grpId="0" nodeType="afterEffect">
                                  <p:stCondLst>
                                    <p:cond delay="500"/>
                                  </p:stCondLst>
                                  <p:childTnLst>
                                    <p:set>
                                      <p:cBhvr>
                                        <p:cTn id="24" dur="1" fill="hold">
                                          <p:stCondLst>
                                            <p:cond delay="0"/>
                                          </p:stCondLst>
                                        </p:cTn>
                                        <p:tgtEl>
                                          <p:spTgt spid="13">
                                            <p:txEl>
                                              <p:pRg st="6" end="6"/>
                                            </p:txEl>
                                          </p:spTgt>
                                        </p:tgtEl>
                                        <p:attrNameLst>
                                          <p:attrName>style.visibility</p:attrName>
                                        </p:attrNameLst>
                                      </p:cBhvr>
                                      <p:to>
                                        <p:strVal val="visible"/>
                                      </p:to>
                                    </p:set>
                                  </p:childTnLst>
                                </p:cTn>
                              </p:par>
                            </p:childTnLst>
                          </p:cTn>
                        </p:par>
                        <p:par>
                          <p:cTn id="25" fill="hold">
                            <p:stCondLst>
                              <p:cond delay="4000"/>
                            </p:stCondLst>
                            <p:childTnLst>
                              <p:par>
                                <p:cTn id="26" presetID="1" presetClass="entr" presetSubtype="0" fill="hold" grpId="0" nodeType="afterEffect">
                                  <p:stCondLst>
                                    <p:cond delay="500"/>
                                  </p:stCondLst>
                                  <p:childTnLst>
                                    <p:set>
                                      <p:cBhvr>
                                        <p:cTn id="27"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p:bldP spid="13" grpId="0" build="p" advAuto="5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a:extLst>
              <a:ext uri="{FF2B5EF4-FFF2-40B4-BE49-F238E27FC236}">
                <a16:creationId xmlns:a16="http://schemas.microsoft.com/office/drawing/2014/main" id="{2BEF09B4-3097-4467-A87E-3E6E1D447F07}"/>
              </a:ext>
            </a:extLst>
          </p:cNvPr>
          <p:cNvGraphicFramePr>
            <a:graphicFrameLocks noChangeAspect="1"/>
          </p:cNvGraphicFramePr>
          <p:nvPr>
            <p:extLst>
              <p:ext uri="{D42A27DB-BD31-4B8C-83A1-F6EECF244321}">
                <p14:modId xmlns:p14="http://schemas.microsoft.com/office/powerpoint/2010/main" val="3908572067"/>
              </p:ext>
            </p:extLst>
          </p:nvPr>
        </p:nvGraphicFramePr>
        <p:xfrm>
          <a:off x="11112500" y="5943600"/>
          <a:ext cx="1079500" cy="914400"/>
        </p:xfrm>
        <a:graphic>
          <a:graphicData uri="http://schemas.openxmlformats.org/presentationml/2006/ole">
            <mc:AlternateContent xmlns:mc="http://schemas.openxmlformats.org/markup-compatibility/2006">
              <mc:Choice xmlns:v="urn:schemas-microsoft-com:vml" Requires="v">
                <p:oleObj name="Image" r:id="rId3" imgW="1079365" imgH="913963" progId="">
                  <p:embed/>
                </p:oleObj>
              </mc:Choice>
              <mc:Fallback>
                <p:oleObj name="Image" r:id="rId3" imgW="1079365" imgH="913963"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500" y="5943600"/>
                        <a:ext cx="10795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3">
            <a:extLst>
              <a:ext uri="{FF2B5EF4-FFF2-40B4-BE49-F238E27FC236}">
                <a16:creationId xmlns:a16="http://schemas.microsoft.com/office/drawing/2014/main" id="{354A40FD-2770-42B0-9D7F-76B48E1AE254}"/>
              </a:ext>
            </a:extLst>
          </p:cNvPr>
          <p:cNvSpPr txBox="1">
            <a:spLocks noChangeArrowheads="1"/>
          </p:cNvSpPr>
          <p:nvPr/>
        </p:nvSpPr>
        <p:spPr bwMode="auto">
          <a:xfrm>
            <a:off x="152400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b="1" i="1"/>
              <a:t>	</a:t>
            </a:r>
          </a:p>
        </p:txBody>
      </p:sp>
      <p:sp>
        <p:nvSpPr>
          <p:cNvPr id="5125" name="Text Box 6">
            <a:extLst>
              <a:ext uri="{FF2B5EF4-FFF2-40B4-BE49-F238E27FC236}">
                <a16:creationId xmlns:a16="http://schemas.microsoft.com/office/drawing/2014/main" id="{0384625B-BB84-4E37-A909-239D839E957E}"/>
              </a:ext>
            </a:extLst>
          </p:cNvPr>
          <p:cNvSpPr txBox="1">
            <a:spLocks noChangeArrowheads="1"/>
          </p:cNvSpPr>
          <p:nvPr/>
        </p:nvSpPr>
        <p:spPr bwMode="auto">
          <a:xfrm>
            <a:off x="2279650" y="3284538"/>
            <a:ext cx="7632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fr-FR" altLang="fr-FR"/>
          </a:p>
        </p:txBody>
      </p:sp>
      <p:pic>
        <p:nvPicPr>
          <p:cNvPr id="5127" name="Image 1">
            <a:extLst>
              <a:ext uri="{FF2B5EF4-FFF2-40B4-BE49-F238E27FC236}">
                <a16:creationId xmlns:a16="http://schemas.microsoft.com/office/drawing/2014/main" id="{E679EAFC-727C-48D9-9087-341FD0CED9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437" y="-19050"/>
            <a:ext cx="2905125"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Image 6"/>
          <p:cNvPicPr/>
          <p:nvPr/>
        </p:nvPicPr>
        <p:blipFill>
          <a:blip r:embed="rId6" cstate="print">
            <a:extLst>
              <a:ext uri="{28A0092B-C50C-407E-A947-70E740481C1C}">
                <a14:useLocalDpi xmlns:a14="http://schemas.microsoft.com/office/drawing/2010/main" val="0"/>
              </a:ext>
            </a:extLst>
          </a:blip>
          <a:stretch>
            <a:fillRect/>
          </a:stretch>
        </p:blipFill>
        <p:spPr>
          <a:xfrm>
            <a:off x="5559002" y="175846"/>
            <a:ext cx="1685859" cy="818453"/>
          </a:xfrm>
          <a:prstGeom prst="rect">
            <a:avLst/>
          </a:prstGeom>
        </p:spPr>
      </p:pic>
      <p:sp>
        <p:nvSpPr>
          <p:cNvPr id="8" name="ZoneTexte 7"/>
          <p:cNvSpPr txBox="1"/>
          <p:nvPr/>
        </p:nvSpPr>
        <p:spPr>
          <a:xfrm>
            <a:off x="133164" y="1267697"/>
            <a:ext cx="10921829" cy="5447645"/>
          </a:xfrm>
          <a:prstGeom prst="rect">
            <a:avLst/>
          </a:prstGeom>
          <a:noFill/>
        </p:spPr>
        <p:txBody>
          <a:bodyPr wrap="square" rtlCol="0">
            <a:spAutoFit/>
          </a:bodyPr>
          <a:lstStyle/>
          <a:p>
            <a:pPr lvl="0"/>
            <a:r>
              <a:rPr lang="fr-FR" b="1" i="1" u="sng" dirty="0"/>
              <a:t>CLASSEMENT des STADES</a:t>
            </a:r>
          </a:p>
          <a:p>
            <a:pPr lvl="0"/>
            <a:endParaRPr lang="fr-FR" sz="1400" i="1" u="sng" dirty="0"/>
          </a:p>
          <a:p>
            <a:r>
              <a:rPr lang="fr-FR" sz="1600" dirty="0"/>
              <a:t>Le classement des stades ( pour la Région Sud environ 160 équipements ) s’élabore de la façon suivante :</a:t>
            </a:r>
          </a:p>
          <a:p>
            <a:pPr lvl="0"/>
            <a:r>
              <a:rPr lang="fr-FR" sz="1600" dirty="0"/>
              <a:t>	Sur la base d’un fichier SI-FFA émanant de la FFA faisant le bilan des stades et salles français</a:t>
            </a:r>
          </a:p>
          <a:p>
            <a:pPr lvl="0"/>
            <a:r>
              <a:rPr lang="fr-FR" sz="1600" dirty="0"/>
              <a:t>	Sur demandes des CSO fédérale et régionale mais aussi des Clubs ou Mairies ( stades neufs ou rénovés )</a:t>
            </a:r>
          </a:p>
          <a:p>
            <a:pPr lvl="0"/>
            <a:endParaRPr lang="fr-FR" sz="1600" dirty="0"/>
          </a:p>
          <a:p>
            <a:r>
              <a:rPr lang="fr-FR" sz="1600" dirty="0"/>
              <a:t>Nous élaborons une liste des stades à visiter, puis prenons </a:t>
            </a:r>
            <a:r>
              <a:rPr lang="fr-FR" sz="1600" b="1" dirty="0"/>
              <a:t>contact avec la Mairie et le Club </a:t>
            </a:r>
            <a:r>
              <a:rPr lang="fr-FR" sz="1600" dirty="0"/>
              <a:t>pour décider la date de visite.</a:t>
            </a:r>
          </a:p>
          <a:p>
            <a:endParaRPr lang="fr-FR" sz="1600" dirty="0"/>
          </a:p>
          <a:p>
            <a:r>
              <a:rPr lang="fr-FR" sz="1600" dirty="0"/>
              <a:t>Nous réalisons la visite ( 4 heures à 3 personnes ) pour vérifier si les installations sont </a:t>
            </a:r>
            <a:r>
              <a:rPr lang="fr-FR" sz="1600" b="1" dirty="0"/>
              <a:t>conformes à la réglementation FFA</a:t>
            </a:r>
            <a:r>
              <a:rPr lang="fr-FR" sz="1600" dirty="0"/>
              <a:t>. </a:t>
            </a:r>
          </a:p>
          <a:p>
            <a:r>
              <a:rPr lang="fr-FR" sz="1600" dirty="0"/>
              <a:t>Diverses mesures et observations sont réalisées pour nous permettre de remplir une </a:t>
            </a:r>
            <a:r>
              <a:rPr lang="fr-FR" sz="1600" b="1" dirty="0"/>
              <a:t>fiche de visite  </a:t>
            </a:r>
            <a:r>
              <a:rPr lang="fr-FR" sz="1600" dirty="0"/>
              <a:t>et rédiger un </a:t>
            </a:r>
            <a:r>
              <a:rPr lang="fr-FR" sz="1600" b="1" dirty="0"/>
              <a:t>compte-rendu de visite </a:t>
            </a:r>
            <a:r>
              <a:rPr lang="fr-FR" sz="1600" dirty="0"/>
              <a:t>avec photos ( ce CR est envoyé au Club, Mairie, et à la CSO régionale ).</a:t>
            </a:r>
          </a:p>
          <a:p>
            <a:r>
              <a:rPr lang="fr-FR" sz="1600" dirty="0"/>
              <a:t> </a:t>
            </a:r>
          </a:p>
          <a:p>
            <a:r>
              <a:rPr lang="fr-FR" sz="1600" dirty="0"/>
              <a:t>Ces 2 documents accompagnés du certificat de mesurage et nivellement du géomètre, de la demande de classement, du rapport de contrôle d’un laboratoire, de divers plans et d’autres papiers constituent le </a:t>
            </a:r>
            <a:r>
              <a:rPr lang="fr-FR" sz="1600" b="1" dirty="0"/>
              <a:t>dossier de classement</a:t>
            </a:r>
            <a:r>
              <a:rPr lang="fr-FR" sz="1600" dirty="0"/>
              <a:t>.</a:t>
            </a:r>
          </a:p>
          <a:p>
            <a:endParaRPr lang="fr-FR" sz="1600" b="1" dirty="0"/>
          </a:p>
          <a:p>
            <a:r>
              <a:rPr lang="fr-FR" sz="1600" b="1" dirty="0"/>
              <a:t>Ce dossier est envoyé à la CES fédérale qui après lecture donne sa décision de classement, puis la transmet à la CSO fédérale, et renseigne ensuite le fichier SI-FFA initial.</a:t>
            </a:r>
          </a:p>
          <a:p>
            <a:endParaRPr lang="fr-FR" sz="1600" dirty="0"/>
          </a:p>
          <a:p>
            <a:r>
              <a:rPr lang="fr-FR" sz="1600" dirty="0"/>
              <a:t>La CES fédérale et la CRES  Région Sud avise la Mairie du classement attribué au stade pour une durée de :</a:t>
            </a:r>
          </a:p>
          <a:p>
            <a:r>
              <a:rPr lang="fr-FR" sz="1600" dirty="0"/>
              <a:t>5 ans (WA international), 4 ans (National) et 8 ans (Régional, Départemental, Espace d’Initiation).</a:t>
            </a:r>
            <a:endParaRPr lang="fr-FR" sz="1400" dirty="0"/>
          </a:p>
          <a:p>
            <a:r>
              <a:rPr lang="fr-FR" sz="1400" dirty="0"/>
              <a:t> </a:t>
            </a:r>
          </a:p>
          <a:p>
            <a:endParaRPr lang="fr-FR" sz="1400" dirty="0"/>
          </a:p>
        </p:txBody>
      </p:sp>
      <p:pic>
        <p:nvPicPr>
          <p:cNvPr id="9" name="Image 8"/>
          <p:cNvPicPr/>
          <p:nvPr/>
        </p:nvPicPr>
        <p:blipFill>
          <a:blip r:embed="rId6" cstate="print">
            <a:extLst>
              <a:ext uri="{28A0092B-C50C-407E-A947-70E740481C1C}">
                <a14:useLocalDpi xmlns:a14="http://schemas.microsoft.com/office/drawing/2010/main" val="0"/>
              </a:ext>
            </a:extLst>
          </a:blip>
          <a:stretch>
            <a:fillRect/>
          </a:stretch>
        </p:blipFill>
        <p:spPr>
          <a:xfrm>
            <a:off x="5379868" y="175846"/>
            <a:ext cx="2263806" cy="818453"/>
          </a:xfrm>
          <a:prstGeom prst="rect">
            <a:avLst/>
          </a:prstGeom>
        </p:spPr>
      </p:pic>
      <p:pic>
        <p:nvPicPr>
          <p:cNvPr id="10" name="Image 7">
            <a:extLst>
              <a:ext uri="{FF2B5EF4-FFF2-40B4-BE49-F238E27FC236}">
                <a16:creationId xmlns:a16="http://schemas.microsoft.com/office/drawing/2014/main" id="{144F5BCC-D88E-4264-86F3-3B2394CE66B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95751" y="52903"/>
            <a:ext cx="1785136" cy="149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8">
                                            <p:txEl>
                                              <p:pRg st="2" end="2"/>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8">
                                            <p:txEl>
                                              <p:pRg st="4" end="4"/>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8">
                                            <p:txEl>
                                              <p:pRg st="8" end="8"/>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8">
                                            <p:txEl>
                                              <p:pRg st="10" end="10"/>
                                            </p:txEl>
                                          </p:spTgt>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8">
                                            <p:txEl>
                                              <p:pRg st="11" end="11"/>
                                            </p:txEl>
                                          </p:spTgt>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8">
                                            <p:txEl>
                                              <p:pRg st="13" end="13"/>
                                            </p:txEl>
                                          </p:spTgt>
                                        </p:tgtEl>
                                        <p:attrNameLst>
                                          <p:attrName>style.visibility</p:attrName>
                                        </p:attrNameLst>
                                      </p:cBhvr>
                                      <p:to>
                                        <p:strVal val="visible"/>
                                      </p:to>
                                    </p:set>
                                  </p:childTnLst>
                                </p:cTn>
                              </p:par>
                            </p:childTnLst>
                          </p:cTn>
                        </p:par>
                        <p:par>
                          <p:cTn id="34" fill="hold">
                            <p:stCondLst>
                              <p:cond delay="10000"/>
                            </p:stCondLst>
                            <p:childTnLst>
                              <p:par>
                                <p:cTn id="35" presetID="1" presetClass="entr" presetSubtype="0" fill="hold" grpId="0" nodeType="afterEffect">
                                  <p:stCondLst>
                                    <p:cond delay="1000"/>
                                  </p:stCondLst>
                                  <p:childTnLst>
                                    <p:set>
                                      <p:cBhvr>
                                        <p:cTn id="36" dur="1" fill="hold">
                                          <p:stCondLst>
                                            <p:cond delay="0"/>
                                          </p:stCondLst>
                                        </p:cTn>
                                        <p:tgtEl>
                                          <p:spTgt spid="8">
                                            <p:txEl>
                                              <p:pRg st="15" end="15"/>
                                            </p:txEl>
                                          </p:spTgt>
                                        </p:tgtEl>
                                        <p:attrNameLst>
                                          <p:attrName>style.visibility</p:attrName>
                                        </p:attrNameLst>
                                      </p:cBhvr>
                                      <p:to>
                                        <p:strVal val="visible"/>
                                      </p:to>
                                    </p:set>
                                  </p:childTnLst>
                                </p:cTn>
                              </p:par>
                            </p:childTnLst>
                          </p:cTn>
                        </p:par>
                        <p:par>
                          <p:cTn id="37" fill="hold">
                            <p:stCondLst>
                              <p:cond delay="11000"/>
                            </p:stCondLst>
                            <p:childTnLst>
                              <p:par>
                                <p:cTn id="38" presetID="1" presetClass="entr" presetSubtype="0" fill="hold" grpId="0" nodeType="afterEffect">
                                  <p:stCondLst>
                                    <p:cond delay="1000"/>
                                  </p:stCondLst>
                                  <p:childTnLst>
                                    <p:set>
                                      <p:cBhvr>
                                        <p:cTn id="39" dur="1" fill="hold">
                                          <p:stCondLst>
                                            <p:cond delay="0"/>
                                          </p:stCondLst>
                                        </p:cTn>
                                        <p:tgtEl>
                                          <p:spTgt spid="8">
                                            <p:txEl>
                                              <p:pRg st="16" end="16"/>
                                            </p:txEl>
                                          </p:spTgt>
                                        </p:tgtEl>
                                        <p:attrNameLst>
                                          <p:attrName>style.visibility</p:attrName>
                                        </p:attrNameLst>
                                      </p:cBhvr>
                                      <p:to>
                                        <p:strVal val="visible"/>
                                      </p:to>
                                    </p:set>
                                  </p:childTnLst>
                                </p:cTn>
                              </p:par>
                            </p:childTnLst>
                          </p:cTn>
                        </p:par>
                        <p:par>
                          <p:cTn id="40" fill="hold">
                            <p:stCondLst>
                              <p:cond delay="12000"/>
                            </p:stCondLst>
                            <p:childTnLst>
                              <p:par>
                                <p:cTn id="41" presetID="1" presetClass="entr" presetSubtype="0" fill="hold" grpId="0" nodeType="afterEffect">
                                  <p:stCondLst>
                                    <p:cond delay="1000"/>
                                  </p:stCondLst>
                                  <p:childTnLst>
                                    <p:set>
                                      <p:cBhvr>
                                        <p:cTn id="42" dur="1" fill="hold">
                                          <p:stCondLst>
                                            <p:cond delay="0"/>
                                          </p:stCondLst>
                                        </p:cTn>
                                        <p:tgtEl>
                                          <p:spTgt spid="8">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advAuto="1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a:extLst>
              <a:ext uri="{FF2B5EF4-FFF2-40B4-BE49-F238E27FC236}">
                <a16:creationId xmlns:a16="http://schemas.microsoft.com/office/drawing/2014/main" id="{2BEF09B4-3097-4467-A87E-3E6E1D447F07}"/>
              </a:ext>
            </a:extLst>
          </p:cNvPr>
          <p:cNvGraphicFramePr>
            <a:graphicFrameLocks noChangeAspect="1"/>
          </p:cNvGraphicFramePr>
          <p:nvPr>
            <p:extLst>
              <p:ext uri="{D42A27DB-BD31-4B8C-83A1-F6EECF244321}">
                <p14:modId xmlns:p14="http://schemas.microsoft.com/office/powerpoint/2010/main" val="3908572067"/>
              </p:ext>
            </p:extLst>
          </p:nvPr>
        </p:nvGraphicFramePr>
        <p:xfrm>
          <a:off x="11112500" y="5943600"/>
          <a:ext cx="1079500" cy="914400"/>
        </p:xfrm>
        <a:graphic>
          <a:graphicData uri="http://schemas.openxmlformats.org/presentationml/2006/ole">
            <mc:AlternateContent xmlns:mc="http://schemas.openxmlformats.org/markup-compatibility/2006">
              <mc:Choice xmlns:v="urn:schemas-microsoft-com:vml" Requires="v">
                <p:oleObj name="Image" r:id="rId3" imgW="1079365" imgH="913963" progId="">
                  <p:embed/>
                </p:oleObj>
              </mc:Choice>
              <mc:Fallback>
                <p:oleObj name="Image" r:id="rId3" imgW="1079365" imgH="913963"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500" y="5943600"/>
                        <a:ext cx="10795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3">
            <a:extLst>
              <a:ext uri="{FF2B5EF4-FFF2-40B4-BE49-F238E27FC236}">
                <a16:creationId xmlns:a16="http://schemas.microsoft.com/office/drawing/2014/main" id="{354A40FD-2770-42B0-9D7F-76B48E1AE254}"/>
              </a:ext>
            </a:extLst>
          </p:cNvPr>
          <p:cNvSpPr txBox="1">
            <a:spLocks noChangeArrowheads="1"/>
          </p:cNvSpPr>
          <p:nvPr/>
        </p:nvSpPr>
        <p:spPr bwMode="auto">
          <a:xfrm>
            <a:off x="152400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b="1" i="1"/>
              <a:t>	</a:t>
            </a:r>
          </a:p>
        </p:txBody>
      </p:sp>
      <p:sp>
        <p:nvSpPr>
          <p:cNvPr id="5125" name="Text Box 6">
            <a:extLst>
              <a:ext uri="{FF2B5EF4-FFF2-40B4-BE49-F238E27FC236}">
                <a16:creationId xmlns:a16="http://schemas.microsoft.com/office/drawing/2014/main" id="{0384625B-BB84-4E37-A909-239D839E957E}"/>
              </a:ext>
            </a:extLst>
          </p:cNvPr>
          <p:cNvSpPr txBox="1">
            <a:spLocks noChangeArrowheads="1"/>
          </p:cNvSpPr>
          <p:nvPr/>
        </p:nvSpPr>
        <p:spPr bwMode="auto">
          <a:xfrm>
            <a:off x="2279650" y="3284538"/>
            <a:ext cx="7632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fr-FR" altLang="fr-FR"/>
          </a:p>
        </p:txBody>
      </p:sp>
      <p:pic>
        <p:nvPicPr>
          <p:cNvPr id="5127" name="Image 1">
            <a:extLst>
              <a:ext uri="{FF2B5EF4-FFF2-40B4-BE49-F238E27FC236}">
                <a16:creationId xmlns:a16="http://schemas.microsoft.com/office/drawing/2014/main" id="{E679EAFC-727C-48D9-9087-341FD0CED9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437" y="-19050"/>
            <a:ext cx="2905125"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Image 6"/>
          <p:cNvPicPr/>
          <p:nvPr/>
        </p:nvPicPr>
        <p:blipFill>
          <a:blip r:embed="rId6" cstate="print">
            <a:extLst>
              <a:ext uri="{28A0092B-C50C-407E-A947-70E740481C1C}">
                <a14:useLocalDpi xmlns:a14="http://schemas.microsoft.com/office/drawing/2010/main" val="0"/>
              </a:ext>
            </a:extLst>
          </a:blip>
          <a:stretch>
            <a:fillRect/>
          </a:stretch>
        </p:blipFill>
        <p:spPr>
          <a:xfrm>
            <a:off x="5559002" y="175846"/>
            <a:ext cx="1685859" cy="818453"/>
          </a:xfrm>
          <a:prstGeom prst="rect">
            <a:avLst/>
          </a:prstGeom>
        </p:spPr>
      </p:pic>
      <p:sp>
        <p:nvSpPr>
          <p:cNvPr id="8" name="ZoneTexte 7"/>
          <p:cNvSpPr txBox="1"/>
          <p:nvPr/>
        </p:nvSpPr>
        <p:spPr>
          <a:xfrm>
            <a:off x="248573" y="1544717"/>
            <a:ext cx="11071068" cy="4893647"/>
          </a:xfrm>
          <a:prstGeom prst="rect">
            <a:avLst/>
          </a:prstGeom>
          <a:noFill/>
        </p:spPr>
        <p:txBody>
          <a:bodyPr wrap="square" rtlCol="0">
            <a:spAutoFit/>
          </a:bodyPr>
          <a:lstStyle/>
          <a:p>
            <a:r>
              <a:rPr lang="fr-FR" sz="1600" b="1" dirty="0"/>
              <a:t>Rappel</a:t>
            </a:r>
          </a:p>
          <a:p>
            <a:r>
              <a:rPr lang="fr-FR" sz="1600" b="1" dirty="0"/>
              <a:t>Un stade souhaitant organiser une compétition doit être classé, pour cela il faut obligatoirement contacter la CRES pour constituer un dossier</a:t>
            </a:r>
            <a:r>
              <a:rPr lang="fr-FR" sz="1400" b="1" dirty="0"/>
              <a:t>. </a:t>
            </a:r>
          </a:p>
          <a:p>
            <a:endParaRPr lang="fr-FR" sz="1400" dirty="0"/>
          </a:p>
          <a:p>
            <a:r>
              <a:rPr lang="fr-FR" dirty="0"/>
              <a:t>Voici les classements possibles définis par la FFA :</a:t>
            </a:r>
          </a:p>
          <a:p>
            <a:r>
              <a:rPr lang="fr-FR" dirty="0"/>
              <a:t>International (WA)	         ------&gt; mini 400m et 8 couloirs ( payant )      ------&gt; DELORT, NICE (</a:t>
            </a:r>
            <a:r>
              <a:rPr lang="fr-FR" dirty="0" err="1"/>
              <a:t>C.Erhmann</a:t>
            </a:r>
            <a:r>
              <a:rPr lang="fr-FR" dirty="0"/>
              <a:t> )</a:t>
            </a:r>
          </a:p>
          <a:p>
            <a:r>
              <a:rPr lang="fr-FR" dirty="0"/>
              <a:t>National (NAT)	         ------&gt; mini 400m et 8 couloirs 	         	 ------&gt;  TOULON, SALON, AVIGNON</a:t>
            </a:r>
          </a:p>
          <a:p>
            <a:r>
              <a:rPr lang="fr-FR" dirty="0"/>
              <a:t>Régional (REG)	         ------&gt; mini 400m et 6 couloirs               	 ------&gt; GAP, La SEYNE </a:t>
            </a:r>
            <a:r>
              <a:rPr lang="fr-FR" sz="1600" dirty="0"/>
              <a:t>(partiel Marteau)</a:t>
            </a:r>
          </a:p>
          <a:p>
            <a:r>
              <a:rPr lang="fr-FR" dirty="0"/>
              <a:t>Départemental (DEP)     ------&gt; mini 250m et 4 couloirs               	-------&gt; ISLE/SORGUE </a:t>
            </a:r>
            <a:r>
              <a:rPr lang="fr-FR" sz="1600" dirty="0"/>
              <a:t>(partiel Steeple )</a:t>
            </a:r>
          </a:p>
          <a:p>
            <a:r>
              <a:rPr lang="fr-FR" dirty="0"/>
              <a:t>Espace Initiation ( EI )    ------&gt; autres stades                                	-------&gt; animations EA,PO et compétitions BE</a:t>
            </a:r>
          </a:p>
          <a:p>
            <a:endParaRPr lang="fr-FR" sz="1600" dirty="0"/>
          </a:p>
          <a:p>
            <a:r>
              <a:rPr lang="fr-FR" sz="1600" dirty="0"/>
              <a:t>Non valide 	      -------&gt; pour 90% stades non utilisés en compétition depuis au moins 3 ans ( décision FFA )</a:t>
            </a:r>
          </a:p>
          <a:p>
            <a:r>
              <a:rPr lang="fr-FR" sz="1600" dirty="0"/>
              <a:t>Non valide temporaire     -------&gt; stades en travaux ou dangereux</a:t>
            </a:r>
          </a:p>
          <a:p>
            <a:endParaRPr lang="fr-FR" sz="1600" dirty="0"/>
          </a:p>
          <a:p>
            <a:r>
              <a:rPr lang="fr-FR" sz="1600" dirty="0"/>
              <a:t>Les classements National, Régional et Départemental peuvent indiqués « PARTIEL » il s’agit d’un stade où une ou plusieurs disciplines ne peuvent pas être pratiquées .</a:t>
            </a:r>
          </a:p>
          <a:p>
            <a:r>
              <a:rPr lang="fr-FR" sz="1600" dirty="0" err="1"/>
              <a:t>exple</a:t>
            </a:r>
            <a:r>
              <a:rPr lang="fr-FR" sz="1600" dirty="0"/>
              <a:t> : Régional partiel Lancers Longs ( pas de Disque, Marteau et Javelot possibles )</a:t>
            </a:r>
          </a:p>
          <a:p>
            <a:r>
              <a:rPr lang="fr-FR" sz="1600" dirty="0"/>
              <a:t> </a:t>
            </a:r>
          </a:p>
          <a:p>
            <a:endParaRPr lang="fr-FR" sz="1400" dirty="0"/>
          </a:p>
        </p:txBody>
      </p:sp>
      <p:pic>
        <p:nvPicPr>
          <p:cNvPr id="9" name="Image 8"/>
          <p:cNvPicPr/>
          <p:nvPr/>
        </p:nvPicPr>
        <p:blipFill>
          <a:blip r:embed="rId6" cstate="print">
            <a:extLst>
              <a:ext uri="{28A0092B-C50C-407E-A947-70E740481C1C}">
                <a14:useLocalDpi xmlns:a14="http://schemas.microsoft.com/office/drawing/2010/main" val="0"/>
              </a:ext>
            </a:extLst>
          </a:blip>
          <a:stretch>
            <a:fillRect/>
          </a:stretch>
        </p:blipFill>
        <p:spPr>
          <a:xfrm>
            <a:off x="5379868" y="175846"/>
            <a:ext cx="2263806" cy="818453"/>
          </a:xfrm>
          <a:prstGeom prst="rect">
            <a:avLst/>
          </a:prstGeom>
        </p:spPr>
      </p:pic>
      <p:pic>
        <p:nvPicPr>
          <p:cNvPr id="10" name="Image 7">
            <a:extLst>
              <a:ext uri="{FF2B5EF4-FFF2-40B4-BE49-F238E27FC236}">
                <a16:creationId xmlns:a16="http://schemas.microsoft.com/office/drawing/2014/main" id="{144F5BCC-D88E-4264-86F3-3B2394CE66B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95751" y="52903"/>
            <a:ext cx="1785136" cy="149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8">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8">
                                            <p:txEl>
                                              <p:pRg st="4" end="4"/>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8">
                                            <p:txEl>
                                              <p:pRg st="6" end="6"/>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8">
                                            <p:txEl>
                                              <p:pRg st="8" end="8"/>
                                            </p:txEl>
                                          </p:spTgt>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8">
                                            <p:txEl>
                                              <p:pRg st="11" end="11"/>
                                            </p:txEl>
                                          </p:spTgt>
                                        </p:tgtEl>
                                        <p:attrNameLst>
                                          <p:attrName>style.visibility</p:attrName>
                                        </p:attrNameLst>
                                      </p:cBhvr>
                                      <p:to>
                                        <p:strVal val="visible"/>
                                      </p:to>
                                    </p:set>
                                  </p:childTnLst>
                                </p:cTn>
                              </p:par>
                            </p:childTnLst>
                          </p:cTn>
                        </p:par>
                        <p:par>
                          <p:cTn id="34" fill="hold">
                            <p:stCondLst>
                              <p:cond delay="10000"/>
                            </p:stCondLst>
                            <p:childTnLst>
                              <p:par>
                                <p:cTn id="35" presetID="1" presetClass="entr" presetSubtype="0" fill="hold" grpId="0" nodeType="afterEffect">
                                  <p:stCondLst>
                                    <p:cond delay="1000"/>
                                  </p:stCondLst>
                                  <p:childTnLst>
                                    <p:set>
                                      <p:cBhvr>
                                        <p:cTn id="36" dur="1" fill="hold">
                                          <p:stCondLst>
                                            <p:cond delay="0"/>
                                          </p:stCondLst>
                                        </p:cTn>
                                        <p:tgtEl>
                                          <p:spTgt spid="8">
                                            <p:txEl>
                                              <p:pRg st="13" end="13"/>
                                            </p:txEl>
                                          </p:spTgt>
                                        </p:tgtEl>
                                        <p:attrNameLst>
                                          <p:attrName>style.visibility</p:attrName>
                                        </p:attrNameLst>
                                      </p:cBhvr>
                                      <p:to>
                                        <p:strVal val="visible"/>
                                      </p:to>
                                    </p:set>
                                  </p:childTnLst>
                                </p:cTn>
                              </p:par>
                            </p:childTnLst>
                          </p:cTn>
                        </p:par>
                        <p:par>
                          <p:cTn id="37" fill="hold">
                            <p:stCondLst>
                              <p:cond delay="11000"/>
                            </p:stCondLst>
                            <p:childTnLst>
                              <p:par>
                                <p:cTn id="38" presetID="1" presetClass="entr" presetSubtype="0" fill="hold" grpId="0" nodeType="afterEffect">
                                  <p:stCondLst>
                                    <p:cond delay="1000"/>
                                  </p:stCondLst>
                                  <p:childTnLst>
                                    <p:set>
                                      <p:cBhvr>
                                        <p:cTn id="39" dur="1" fill="hold">
                                          <p:stCondLst>
                                            <p:cond delay="0"/>
                                          </p:stCondLst>
                                        </p:cTn>
                                        <p:tgtEl>
                                          <p:spTgt spid="8">
                                            <p:txEl>
                                              <p:pRg st="14" end="14"/>
                                            </p:txEl>
                                          </p:spTgt>
                                        </p:tgtEl>
                                        <p:attrNameLst>
                                          <p:attrName>style.visibility</p:attrName>
                                        </p:attrNameLst>
                                      </p:cBhvr>
                                      <p:to>
                                        <p:strVal val="visible"/>
                                      </p:to>
                                    </p:set>
                                  </p:childTnLst>
                                </p:cTn>
                              </p:par>
                            </p:childTnLst>
                          </p:cTn>
                        </p:par>
                        <p:par>
                          <p:cTn id="40" fill="hold">
                            <p:stCondLst>
                              <p:cond delay="12000"/>
                            </p:stCondLst>
                            <p:childTnLst>
                              <p:par>
                                <p:cTn id="41" presetID="1" presetClass="entr" presetSubtype="0" fill="hold" grpId="0" nodeType="afterEffect">
                                  <p:stCondLst>
                                    <p:cond delay="1000"/>
                                  </p:stCondLst>
                                  <p:childTnLst>
                                    <p:set>
                                      <p:cBhvr>
                                        <p:cTn id="42"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advAuto="100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a:extLst>
              <a:ext uri="{FF2B5EF4-FFF2-40B4-BE49-F238E27FC236}">
                <a16:creationId xmlns:a16="http://schemas.microsoft.com/office/drawing/2014/main" id="{2BEF09B4-3097-4467-A87E-3E6E1D447F07}"/>
              </a:ext>
            </a:extLst>
          </p:cNvPr>
          <p:cNvGraphicFramePr>
            <a:graphicFrameLocks noChangeAspect="1"/>
          </p:cNvGraphicFramePr>
          <p:nvPr>
            <p:extLst>
              <p:ext uri="{D42A27DB-BD31-4B8C-83A1-F6EECF244321}">
                <p14:modId xmlns:p14="http://schemas.microsoft.com/office/powerpoint/2010/main" val="3908572067"/>
              </p:ext>
            </p:extLst>
          </p:nvPr>
        </p:nvGraphicFramePr>
        <p:xfrm>
          <a:off x="11112500" y="5943600"/>
          <a:ext cx="1079500" cy="914400"/>
        </p:xfrm>
        <a:graphic>
          <a:graphicData uri="http://schemas.openxmlformats.org/presentationml/2006/ole">
            <mc:AlternateContent xmlns:mc="http://schemas.openxmlformats.org/markup-compatibility/2006">
              <mc:Choice xmlns:v="urn:schemas-microsoft-com:vml" Requires="v">
                <p:oleObj name="Image" r:id="rId3" imgW="1079365" imgH="913963" progId="">
                  <p:embed/>
                </p:oleObj>
              </mc:Choice>
              <mc:Fallback>
                <p:oleObj name="Image" r:id="rId3" imgW="1079365" imgH="913963"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500" y="5943600"/>
                        <a:ext cx="10795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3">
            <a:extLst>
              <a:ext uri="{FF2B5EF4-FFF2-40B4-BE49-F238E27FC236}">
                <a16:creationId xmlns:a16="http://schemas.microsoft.com/office/drawing/2014/main" id="{354A40FD-2770-42B0-9D7F-76B48E1AE254}"/>
              </a:ext>
            </a:extLst>
          </p:cNvPr>
          <p:cNvSpPr txBox="1">
            <a:spLocks noChangeArrowheads="1"/>
          </p:cNvSpPr>
          <p:nvPr/>
        </p:nvSpPr>
        <p:spPr bwMode="auto">
          <a:xfrm>
            <a:off x="152400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b="1" i="1"/>
              <a:t>	</a:t>
            </a:r>
          </a:p>
        </p:txBody>
      </p:sp>
      <p:sp>
        <p:nvSpPr>
          <p:cNvPr id="5125" name="Text Box 6">
            <a:extLst>
              <a:ext uri="{FF2B5EF4-FFF2-40B4-BE49-F238E27FC236}">
                <a16:creationId xmlns:a16="http://schemas.microsoft.com/office/drawing/2014/main" id="{0384625B-BB84-4E37-A909-239D839E957E}"/>
              </a:ext>
            </a:extLst>
          </p:cNvPr>
          <p:cNvSpPr txBox="1">
            <a:spLocks noChangeArrowheads="1"/>
          </p:cNvSpPr>
          <p:nvPr/>
        </p:nvSpPr>
        <p:spPr bwMode="auto">
          <a:xfrm>
            <a:off x="2279650" y="3284538"/>
            <a:ext cx="7632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fr-FR" altLang="fr-FR"/>
          </a:p>
        </p:txBody>
      </p:sp>
      <p:pic>
        <p:nvPicPr>
          <p:cNvPr id="5126" name="Image 7">
            <a:extLst>
              <a:ext uri="{FF2B5EF4-FFF2-40B4-BE49-F238E27FC236}">
                <a16:creationId xmlns:a16="http://schemas.microsoft.com/office/drawing/2014/main" id="{144F5BCC-D88E-4264-86F3-3B2394CE66B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95751" y="52903"/>
            <a:ext cx="1785136" cy="149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Image 1">
            <a:extLst>
              <a:ext uri="{FF2B5EF4-FFF2-40B4-BE49-F238E27FC236}">
                <a16:creationId xmlns:a16="http://schemas.microsoft.com/office/drawing/2014/main" id="{E679EAFC-727C-48D9-9087-341FD0CED95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1437" y="-19050"/>
            <a:ext cx="2905125"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Image 6"/>
          <p:cNvPicPr/>
          <p:nvPr/>
        </p:nvPicPr>
        <p:blipFill>
          <a:blip r:embed="rId7" cstate="print">
            <a:extLst>
              <a:ext uri="{28A0092B-C50C-407E-A947-70E740481C1C}">
                <a14:useLocalDpi xmlns:a14="http://schemas.microsoft.com/office/drawing/2010/main" val="0"/>
              </a:ext>
            </a:extLst>
          </a:blip>
          <a:stretch>
            <a:fillRect/>
          </a:stretch>
        </p:blipFill>
        <p:spPr>
          <a:xfrm>
            <a:off x="5379868" y="175846"/>
            <a:ext cx="2263806" cy="818453"/>
          </a:xfrm>
          <a:prstGeom prst="rect">
            <a:avLst/>
          </a:prstGeom>
        </p:spPr>
      </p:pic>
      <p:sp>
        <p:nvSpPr>
          <p:cNvPr id="8" name="ZoneTexte 7"/>
          <p:cNvSpPr txBox="1"/>
          <p:nvPr/>
        </p:nvSpPr>
        <p:spPr>
          <a:xfrm>
            <a:off x="239696" y="1109708"/>
            <a:ext cx="10512387" cy="5201424"/>
          </a:xfrm>
          <a:prstGeom prst="rect">
            <a:avLst/>
          </a:prstGeom>
          <a:noFill/>
        </p:spPr>
        <p:txBody>
          <a:bodyPr wrap="square" rtlCol="0">
            <a:spAutoFit/>
          </a:bodyPr>
          <a:lstStyle/>
          <a:p>
            <a:pPr lvl="0"/>
            <a:r>
              <a:rPr lang="fr-FR" b="1" i="1" u="sng" dirty="0"/>
              <a:t>SITE de la CRES  </a:t>
            </a:r>
            <a:r>
              <a:rPr lang="fr-FR" sz="2000" b="1" dirty="0"/>
              <a:t>( www.ces-med.fr )</a:t>
            </a:r>
            <a:endParaRPr lang="fr-FR" sz="2000" dirty="0"/>
          </a:p>
          <a:p>
            <a:endParaRPr lang="fr-FR" sz="1600" dirty="0"/>
          </a:p>
          <a:p>
            <a:r>
              <a:rPr lang="fr-FR" sz="1600" dirty="0"/>
              <a:t>Nous avons crée un site pour la CRES Région Sud Provence Alpes Côte d’Azur, géré par Marc NICOLAI, où vous trouverez beaucoup d’informations à consommer sans modération.</a:t>
            </a:r>
          </a:p>
          <a:p>
            <a:endParaRPr lang="fr-FR" sz="1600" dirty="0"/>
          </a:p>
          <a:p>
            <a:r>
              <a:rPr lang="fr-FR" sz="1600" dirty="0"/>
              <a:t>Vous avez à disposition entre autre une carte de la région avec chaque département </a:t>
            </a:r>
            <a:r>
              <a:rPr lang="fr-FR" sz="1600" b="1" dirty="0"/>
              <a:t>répertoriant les stades existants avec leur classement</a:t>
            </a:r>
            <a:r>
              <a:rPr lang="fr-FR" sz="1600" dirty="0"/>
              <a:t> ainsi qu’une </a:t>
            </a:r>
            <a:r>
              <a:rPr lang="fr-FR" sz="1600" b="1" dirty="0"/>
              <a:t>fiche d’identité de chaque stade </a:t>
            </a:r>
            <a:r>
              <a:rPr lang="fr-FR" sz="1600" dirty="0"/>
              <a:t>( une mise à jour régulière est réalisée, l’aide de chaque club nous serait précieuse lors de divers travaux ou modifications car nous ne sommes pas au courant de tout ). </a:t>
            </a:r>
          </a:p>
          <a:p>
            <a:r>
              <a:rPr lang="fr-FR" sz="1600" dirty="0"/>
              <a:t>Cette carte devrait </a:t>
            </a:r>
            <a:r>
              <a:rPr lang="fr-FR" sz="1600" b="1" dirty="0"/>
              <a:t>faciliter la tâche de la CSO </a:t>
            </a:r>
            <a:r>
              <a:rPr lang="fr-FR" sz="1600" dirty="0"/>
              <a:t>pour vérifier si la compétition à organiser est adaptée au stade choisi ou inversement.</a:t>
            </a:r>
          </a:p>
          <a:p>
            <a:endParaRPr lang="fr-FR" sz="1600" dirty="0"/>
          </a:p>
          <a:p>
            <a:r>
              <a:rPr lang="fr-FR" sz="1600" dirty="0"/>
              <a:t>Vous trouverez aussi différents documents tels que fiche de visite, certificat de mesurage mais surtout le plan des tracés des stades et salles, le croquis d’un local chronométrie et pour la sécurité les traçages des zones de sécurité du disque et marteau.</a:t>
            </a:r>
          </a:p>
          <a:p>
            <a:endParaRPr lang="fr-FR" sz="1400" dirty="0"/>
          </a:p>
          <a:p>
            <a:r>
              <a:rPr lang="fr-FR" b="1" dirty="0"/>
              <a:t>Le site de la Ligue donne accès au site CRES Région Sud ( Commissions Régionales/ CRES ), il serait souhaitable qu’un lien soit effectué sous le site des différents CD pour avoir un accès direct avec notre site.</a:t>
            </a:r>
          </a:p>
          <a:p>
            <a:r>
              <a:rPr lang="fr-FR" dirty="0"/>
              <a:t>Vous pourriez ainsi revoir cette présentation plus calmement afin de nous poser vos questions</a:t>
            </a:r>
            <a:r>
              <a:rPr lang="fr-FR" sz="1400" dirty="0"/>
              <a:t>.</a:t>
            </a:r>
          </a:p>
          <a:p>
            <a:endParaRPr lang="fr-FR" dirty="0"/>
          </a:p>
        </p:txBody>
      </p:sp>
    </p:spTree>
    <p:custDataLst>
      <p:tags r:id="rId1"/>
    </p:custData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8">
                                            <p:txEl>
                                              <p:pRg st="2" end="2"/>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8">
                                            <p:txEl>
                                              <p:pRg st="5" end="5"/>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8">
                                            <p:txEl>
                                              <p:pRg st="9" end="9"/>
                                            </p:txEl>
                                          </p:spTgt>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advAuto="100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a:extLst>
              <a:ext uri="{FF2B5EF4-FFF2-40B4-BE49-F238E27FC236}">
                <a16:creationId xmlns:a16="http://schemas.microsoft.com/office/drawing/2014/main" id="{2BEF09B4-3097-4467-A87E-3E6E1D447F07}"/>
              </a:ext>
            </a:extLst>
          </p:cNvPr>
          <p:cNvGraphicFramePr>
            <a:graphicFrameLocks noChangeAspect="1"/>
          </p:cNvGraphicFramePr>
          <p:nvPr>
            <p:extLst>
              <p:ext uri="{D42A27DB-BD31-4B8C-83A1-F6EECF244321}">
                <p14:modId xmlns:p14="http://schemas.microsoft.com/office/powerpoint/2010/main" val="3908572067"/>
              </p:ext>
            </p:extLst>
          </p:nvPr>
        </p:nvGraphicFramePr>
        <p:xfrm>
          <a:off x="11112500" y="5943600"/>
          <a:ext cx="1079500" cy="914400"/>
        </p:xfrm>
        <a:graphic>
          <a:graphicData uri="http://schemas.openxmlformats.org/presentationml/2006/ole">
            <mc:AlternateContent xmlns:mc="http://schemas.openxmlformats.org/markup-compatibility/2006">
              <mc:Choice xmlns:v="urn:schemas-microsoft-com:vml" Requires="v">
                <p:oleObj name="Image" r:id="rId3" imgW="1079365" imgH="913963" progId="">
                  <p:embed/>
                </p:oleObj>
              </mc:Choice>
              <mc:Fallback>
                <p:oleObj name="Image" r:id="rId3" imgW="1079365" imgH="913963"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2500" y="5943600"/>
                        <a:ext cx="10795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3" name="Text Box 3">
            <a:extLst>
              <a:ext uri="{FF2B5EF4-FFF2-40B4-BE49-F238E27FC236}">
                <a16:creationId xmlns:a16="http://schemas.microsoft.com/office/drawing/2014/main" id="{354A40FD-2770-42B0-9D7F-76B48E1AE254}"/>
              </a:ext>
            </a:extLst>
          </p:cNvPr>
          <p:cNvSpPr txBox="1">
            <a:spLocks noChangeArrowheads="1"/>
          </p:cNvSpPr>
          <p:nvPr/>
        </p:nvSpPr>
        <p:spPr bwMode="auto">
          <a:xfrm>
            <a:off x="152400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fr-FR" altLang="fr-FR" b="1" i="1"/>
              <a:t>	</a:t>
            </a:r>
          </a:p>
        </p:txBody>
      </p:sp>
      <p:pic>
        <p:nvPicPr>
          <p:cNvPr id="5127" name="Image 1">
            <a:extLst>
              <a:ext uri="{FF2B5EF4-FFF2-40B4-BE49-F238E27FC236}">
                <a16:creationId xmlns:a16="http://schemas.microsoft.com/office/drawing/2014/main" id="{E679EAFC-727C-48D9-9087-341FD0CED95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437" y="-19050"/>
            <a:ext cx="2905125" cy="952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Image 6"/>
          <p:cNvPicPr/>
          <p:nvPr/>
        </p:nvPicPr>
        <p:blipFill>
          <a:blip r:embed="rId6" cstate="print">
            <a:extLst>
              <a:ext uri="{28A0092B-C50C-407E-A947-70E740481C1C}">
                <a14:useLocalDpi xmlns:a14="http://schemas.microsoft.com/office/drawing/2010/main" val="0"/>
              </a:ext>
            </a:extLst>
          </a:blip>
          <a:stretch>
            <a:fillRect/>
          </a:stretch>
        </p:blipFill>
        <p:spPr>
          <a:xfrm>
            <a:off x="5559002" y="175846"/>
            <a:ext cx="1685859" cy="818453"/>
          </a:xfrm>
          <a:prstGeom prst="rect">
            <a:avLst/>
          </a:prstGeom>
        </p:spPr>
      </p:pic>
      <p:sp>
        <p:nvSpPr>
          <p:cNvPr id="8" name="ZoneTexte 7"/>
          <p:cNvSpPr txBox="1"/>
          <p:nvPr/>
        </p:nvSpPr>
        <p:spPr>
          <a:xfrm>
            <a:off x="325781" y="5411271"/>
            <a:ext cx="10523729" cy="1323439"/>
          </a:xfrm>
          <a:prstGeom prst="rect">
            <a:avLst/>
          </a:prstGeom>
          <a:noFill/>
        </p:spPr>
        <p:txBody>
          <a:bodyPr wrap="square" rtlCol="0">
            <a:spAutoFit/>
          </a:bodyPr>
          <a:lstStyle/>
          <a:p>
            <a:r>
              <a:rPr lang="fr-FR" sz="1600" dirty="0"/>
              <a:t>Je finirai cette présentation en vous remerciant de m’avoir écouté avec attention et même intérêt.</a:t>
            </a:r>
          </a:p>
          <a:p>
            <a:r>
              <a:rPr lang="fr-FR" sz="1600" dirty="0"/>
              <a:t>Je vais vous mettre encore un peu à contribution en vous demandant d’être notre relais auprès de vos mairies et collectivités pour indiquer que nous existons et sommes là pour les aider bénévolement lors qu’ils veulent construire ou rénover un stade d’athlétisme</a:t>
            </a:r>
          </a:p>
          <a:p>
            <a:r>
              <a:rPr lang="fr-FR" sz="1600" dirty="0"/>
              <a:t>Merci encore et bonne fin d’AG à toutes et tous. </a:t>
            </a:r>
          </a:p>
        </p:txBody>
      </p:sp>
      <p:pic>
        <p:nvPicPr>
          <p:cNvPr id="10" name="Image 9"/>
          <p:cNvPicPr/>
          <p:nvPr/>
        </p:nvPicPr>
        <p:blipFill>
          <a:blip r:embed="rId6" cstate="print">
            <a:extLst>
              <a:ext uri="{28A0092B-C50C-407E-A947-70E740481C1C}">
                <a14:useLocalDpi xmlns:a14="http://schemas.microsoft.com/office/drawing/2010/main" val="0"/>
              </a:ext>
            </a:extLst>
          </a:blip>
          <a:stretch>
            <a:fillRect/>
          </a:stretch>
        </p:blipFill>
        <p:spPr>
          <a:xfrm>
            <a:off x="5379868" y="175846"/>
            <a:ext cx="2263806" cy="818453"/>
          </a:xfrm>
          <a:prstGeom prst="rect">
            <a:avLst/>
          </a:prstGeom>
        </p:spPr>
      </p:pic>
      <p:pic>
        <p:nvPicPr>
          <p:cNvPr id="11" name="Image 7">
            <a:extLst>
              <a:ext uri="{FF2B5EF4-FFF2-40B4-BE49-F238E27FC236}">
                <a16:creationId xmlns:a16="http://schemas.microsoft.com/office/drawing/2014/main" id="{144F5BCC-D88E-4264-86F3-3B2394CE66B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95751" y="52903"/>
            <a:ext cx="1785136" cy="149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ZoneTexte 19"/>
          <p:cNvSpPr txBox="1"/>
          <p:nvPr/>
        </p:nvSpPr>
        <p:spPr>
          <a:xfrm>
            <a:off x="370071" y="1158785"/>
            <a:ext cx="10573303" cy="1815882"/>
          </a:xfrm>
          <a:prstGeom prst="rect">
            <a:avLst/>
          </a:prstGeom>
          <a:noFill/>
        </p:spPr>
        <p:txBody>
          <a:bodyPr wrap="square" rtlCol="0">
            <a:spAutoFit/>
          </a:bodyPr>
          <a:lstStyle/>
          <a:p>
            <a:pPr lvl="0"/>
            <a:r>
              <a:rPr lang="fr-FR" b="1" i="1" u="sng" dirty="0"/>
              <a:t>BUDGET  FONCTIONNEMENT 2022</a:t>
            </a:r>
            <a:endParaRPr lang="fr-FR" dirty="0"/>
          </a:p>
          <a:p>
            <a:r>
              <a:rPr lang="fr-FR" sz="1600" dirty="0"/>
              <a:t>Je tiens ici à remercier vivement La Ligue Région Sud notamment Christian DUPOUX ( trésorier ) et Jean-François ROUILLE ( Président ) pour nous faire confiance et nous rembourser rapidement nos frais de déplacement.</a:t>
            </a:r>
          </a:p>
          <a:p>
            <a:r>
              <a:rPr lang="fr-FR" sz="1600" dirty="0"/>
              <a:t>Le budget 2022 s’établit à 4067€ pour environ 50 déplacements</a:t>
            </a:r>
          </a:p>
          <a:p>
            <a:r>
              <a:rPr lang="fr-FR" sz="1600" dirty="0"/>
              <a:t>En 2022 la CRES a réalisé la visite de classement, le suivi des projets et des travaux de rénovation et création de 30 stades :</a:t>
            </a:r>
          </a:p>
          <a:p>
            <a:endParaRPr lang="fr-FR" sz="1400" dirty="0"/>
          </a:p>
        </p:txBody>
      </p:sp>
      <p:graphicFrame>
        <p:nvGraphicFramePr>
          <p:cNvPr id="6" name="Graphique 5">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168181350"/>
              </p:ext>
            </p:extLst>
          </p:nvPr>
        </p:nvGraphicFramePr>
        <p:xfrm>
          <a:off x="1517455" y="2589028"/>
          <a:ext cx="45720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 name="Graphique 1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839150374"/>
              </p:ext>
            </p:extLst>
          </p:nvPr>
        </p:nvGraphicFramePr>
        <p:xfrm>
          <a:off x="6716319" y="2589028"/>
          <a:ext cx="4572000" cy="2743200"/>
        </p:xfrm>
        <a:graphic>
          <a:graphicData uri="http://schemas.openxmlformats.org/drawingml/2006/chart">
            <c:chart xmlns:c="http://schemas.openxmlformats.org/drawingml/2006/chart" xmlns:r="http://schemas.openxmlformats.org/officeDocument/2006/relationships" r:id="rId9"/>
          </a:graphicData>
        </a:graphic>
      </p:graphicFrame>
    </p:spTree>
    <p:custDataLst>
      <p:tags r:id="rId1"/>
    </p:custData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0">
                                            <p:txEl>
                                              <p:pRg st="1" end="1"/>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0">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0">
                                            <p:txEl>
                                              <p:pRg st="3" end="3"/>
                                            </p:txEl>
                                          </p:spTgt>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200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par>
                          <p:cTn id="19" fill="hold">
                            <p:stCondLst>
                              <p:cond delay="6000"/>
                            </p:stCondLst>
                            <p:childTnLst>
                              <p:par>
                                <p:cTn id="20" presetID="1" presetClass="entr" presetSubtype="0" fill="hold" grpId="0" nodeType="afterEffect">
                                  <p:stCondLst>
                                    <p:cond delay="500"/>
                                  </p:stCondLst>
                                  <p:childTnLst>
                                    <p:set>
                                      <p:cBhvr>
                                        <p:cTn id="21" dur="1" fill="hold">
                                          <p:stCondLst>
                                            <p:cond delay="0"/>
                                          </p:stCondLst>
                                        </p:cTn>
                                        <p:tgtEl>
                                          <p:spTgt spid="8">
                                            <p:txEl>
                                              <p:pRg st="1" end="1"/>
                                            </p:txEl>
                                          </p:spTgt>
                                        </p:tgtEl>
                                        <p:attrNameLst>
                                          <p:attrName>style.visibility</p:attrName>
                                        </p:attrNameLst>
                                      </p:cBhvr>
                                      <p:to>
                                        <p:strVal val="visible"/>
                                      </p:to>
                                    </p:set>
                                  </p:childTnLst>
                                </p:cTn>
                              </p:par>
                            </p:childTnLst>
                          </p:cTn>
                        </p:par>
                        <p:par>
                          <p:cTn id="22" fill="hold">
                            <p:stCondLst>
                              <p:cond delay="6500"/>
                            </p:stCondLst>
                            <p:childTnLst>
                              <p:par>
                                <p:cTn id="23" presetID="1" presetClass="entr" presetSubtype="0" fill="hold" grpId="0" nodeType="afterEffect">
                                  <p:stCondLst>
                                    <p:cond delay="50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advAuto="500"/>
      <p:bldP spid="20" grpId="0" build="p" bldLvl="2" advAuto="100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3|1.5"/>
</p:tagLst>
</file>

<file path=ppt/tags/tag2.xml><?xml version="1.0" encoding="utf-8"?>
<p:tagLst xmlns:a="http://schemas.openxmlformats.org/drawingml/2006/main" xmlns:r="http://schemas.openxmlformats.org/officeDocument/2006/relationships" xmlns:p="http://schemas.openxmlformats.org/presentationml/2006/main">
  <p:tag name="TIMING" val="|5.3|1.5"/>
</p:tagLst>
</file>

<file path=ppt/tags/tag3.xml><?xml version="1.0" encoding="utf-8"?>
<p:tagLst xmlns:a="http://schemas.openxmlformats.org/drawingml/2006/main" xmlns:r="http://schemas.openxmlformats.org/officeDocument/2006/relationships" xmlns:p="http://schemas.openxmlformats.org/presentationml/2006/main">
  <p:tag name="TIMING" val="|5.3|1.5"/>
</p:tagLst>
</file>

<file path=ppt/tags/tag4.xml><?xml version="1.0" encoding="utf-8"?>
<p:tagLst xmlns:a="http://schemas.openxmlformats.org/drawingml/2006/main" xmlns:r="http://schemas.openxmlformats.org/officeDocument/2006/relationships" xmlns:p="http://schemas.openxmlformats.org/presentationml/2006/main">
  <p:tag name="TIMING" val="|5.3|1.5"/>
</p:tagLst>
</file>

<file path=ppt/tags/tag5.xml><?xml version="1.0" encoding="utf-8"?>
<p:tagLst xmlns:a="http://schemas.openxmlformats.org/drawingml/2006/main" xmlns:r="http://schemas.openxmlformats.org/officeDocument/2006/relationships" xmlns:p="http://schemas.openxmlformats.org/presentationml/2006/main">
  <p:tag name="TIMING" val="|5.3|1.5"/>
</p:tagLst>
</file>

<file path=ppt/tags/tag6.xml><?xml version="1.0" encoding="utf-8"?>
<p:tagLst xmlns:a="http://schemas.openxmlformats.org/drawingml/2006/main" xmlns:r="http://schemas.openxmlformats.org/officeDocument/2006/relationships" xmlns:p="http://schemas.openxmlformats.org/presentationml/2006/main">
  <p:tag name="TIMING" val="|5.3|1.5"/>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945</TotalTime>
  <Words>1239</Words>
  <Application>Microsoft Office PowerPoint</Application>
  <PresentationFormat>Grand écran</PresentationFormat>
  <Paragraphs>99</Paragraphs>
  <Slides>6</Slides>
  <Notes>0</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6</vt:i4>
      </vt:variant>
    </vt:vector>
  </HeadingPairs>
  <TitlesOfParts>
    <vt:vector size="14" baseType="lpstr">
      <vt:lpstr>Arial</vt:lpstr>
      <vt:lpstr>Calibri</vt:lpstr>
      <vt:lpstr>Franklin Gothic Book</vt:lpstr>
      <vt:lpstr>Franklin Gothic Medium</vt:lpstr>
      <vt:lpstr>Times New Roman</vt:lpstr>
      <vt:lpstr>Wingdings 2</vt:lpstr>
      <vt:lpstr>Promenade</vt:lpstr>
      <vt:lpstr>Image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Jérôme</dc:creator>
  <cp:lastModifiedBy>Michel</cp:lastModifiedBy>
  <cp:revision>103</cp:revision>
  <dcterms:created xsi:type="dcterms:W3CDTF">2022-02-28T14:33:55Z</dcterms:created>
  <dcterms:modified xsi:type="dcterms:W3CDTF">2023-04-12T14:39:25Z</dcterms:modified>
</cp:coreProperties>
</file>